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F351A67-9951-4814-B8B7-17ECA8E73B42}" type="datetimeFigureOut">
              <a:rPr lang="en-US" smtClean="0"/>
              <a:pPr/>
              <a:t>08-Sep-20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E3719B9-D886-4196-9410-9F31451404D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F351A67-9951-4814-B8B7-17ECA8E73B42}" type="datetimeFigureOut">
              <a:rPr lang="en-US" smtClean="0"/>
              <a:pPr/>
              <a:t>08-Sep-20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E3719B9-D886-4196-9410-9F31451404D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F351A67-9951-4814-B8B7-17ECA8E73B42}" type="datetimeFigureOut">
              <a:rPr lang="en-US" smtClean="0"/>
              <a:pPr/>
              <a:t>08-Sep-20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E3719B9-D886-4196-9410-9F31451404D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F351A67-9951-4814-B8B7-17ECA8E73B42}" type="datetimeFigureOut">
              <a:rPr lang="en-US" smtClean="0"/>
              <a:pPr/>
              <a:t>08-Sep-20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E3719B9-D886-4196-9410-9F31451404D1}"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F351A67-9951-4814-B8B7-17ECA8E73B42}" type="datetimeFigureOut">
              <a:rPr lang="en-US" smtClean="0"/>
              <a:pPr/>
              <a:t>08-Sep-20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E3719B9-D886-4196-9410-9F31451404D1}"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F351A67-9951-4814-B8B7-17ECA8E73B42}" type="datetimeFigureOut">
              <a:rPr lang="en-US" smtClean="0"/>
              <a:pPr/>
              <a:t>08-Sep-20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E3719B9-D886-4196-9410-9F31451404D1}"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F351A67-9951-4814-B8B7-17ECA8E73B42}" type="datetimeFigureOut">
              <a:rPr lang="en-US" smtClean="0"/>
              <a:pPr/>
              <a:t>08-Sep-20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E3719B9-D886-4196-9410-9F31451404D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F351A67-9951-4814-B8B7-17ECA8E73B42}" type="datetimeFigureOut">
              <a:rPr lang="en-US" smtClean="0"/>
              <a:pPr/>
              <a:t>08-Sep-20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E3719B9-D886-4196-9410-9F31451404D1}"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F351A67-9951-4814-B8B7-17ECA8E73B42}" type="datetimeFigureOut">
              <a:rPr lang="en-US" smtClean="0"/>
              <a:pPr/>
              <a:t>08-Sep-20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E3719B9-D886-4196-9410-9F31451404D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F351A67-9951-4814-B8B7-17ECA8E73B42}" type="datetimeFigureOut">
              <a:rPr lang="en-US" smtClean="0"/>
              <a:pPr/>
              <a:t>08-Sep-20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E3719B9-D886-4196-9410-9F31451404D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F351A67-9951-4814-B8B7-17ECA8E73B42}" type="datetimeFigureOut">
              <a:rPr lang="en-US" smtClean="0"/>
              <a:pPr/>
              <a:t>08-Sep-20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E3719B9-D886-4196-9410-9F31451404D1}"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F351A67-9951-4814-B8B7-17ECA8E73B42}" type="datetimeFigureOut">
              <a:rPr lang="en-US" smtClean="0"/>
              <a:pPr/>
              <a:t>08-Sep-20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E3719B9-D886-4196-9410-9F31451404D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Induction_heating" TargetMode="External"/><Relationship Id="rId3" Type="http://schemas.openxmlformats.org/officeDocument/2006/relationships/hyperlink" Target="https://en.wikipedia.org/wiki/Chisel" TargetMode="External"/><Relationship Id="rId7" Type="http://schemas.openxmlformats.org/officeDocument/2006/relationships/hyperlink" Target="https://en.wikipedia.org/wiki/Blowlamp" TargetMode="External"/><Relationship Id="rId2" Type="http://schemas.openxmlformats.org/officeDocument/2006/relationships/hyperlink" Target="https://en.wikipedia.org/wiki/Anvil" TargetMode="External"/><Relationship Id="rId1" Type="http://schemas.openxmlformats.org/officeDocument/2006/relationships/slideLayout" Target="../slideLayouts/slideLayout2.xml"/><Relationship Id="rId6" Type="http://schemas.openxmlformats.org/officeDocument/2006/relationships/hyperlink" Target="https://en.wikipedia.org/wiki/Oxy-fuel_welding_and_cutting" TargetMode="External"/><Relationship Id="rId5" Type="http://schemas.openxmlformats.org/officeDocument/2006/relationships/hyperlink" Target="https://en.wikipedia.org/wiki/Coke_(fuel)" TargetMode="External"/><Relationship Id="rId4" Type="http://schemas.openxmlformats.org/officeDocument/2006/relationships/hyperlink" Target="https://en.wikipedia.org/wiki/Forge"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dirty="0" smtClean="0"/>
              <a:t>WORKSHOP TECHNOLOGY</a:t>
            </a:r>
            <a:endParaRPr lang="en-US" sz="4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Times New Roman" pitchFamily="18" charset="0"/>
                <a:cs typeface="Times New Roman" pitchFamily="18" charset="0"/>
              </a:rPr>
              <a:t>Gas welding is done by burning a combustible gas with air or oxygen in a concentrated flame of high temperature. As with other welding methods, the purpose of the flame is to heat and melt the parent metal and filler rod of a joint.</a:t>
            </a: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normAutofit fontScale="90000"/>
          </a:bodyPr>
          <a:lstStyle/>
          <a:p>
            <a:r>
              <a:rPr lang="en-US" dirty="0" smtClean="0"/>
              <a:t>GAS WELDING</a:t>
            </a:r>
            <a:r>
              <a:rPr lang="en-US" i="1" dirty="0" smtClean="0"/>
              <a:t/>
            </a:r>
            <a:br>
              <a:rPr lang="en-US" i="1" dirty="0" smtClean="0"/>
            </a:b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Oxy-acetylene gas welding is accomplished by melting the edges or surface to be joined by gas flame and allowing the molten metal to flow together, thus forming a solid continuous joint upon cooling. This process is particularly suitable for joining metal sheets and plates having thickness of 2 to 50mm. With materials thicker than 15mm, additional metal called filler metal is added to the weld in the form of welding rod. The composition of the filler rod is usually the same or nearly the same as that of the part being welded. </a:t>
            </a: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normAutofit fontScale="90000"/>
          </a:bodyPr>
          <a:lstStyle/>
          <a:p>
            <a:r>
              <a:rPr lang="en-US" dirty="0" smtClean="0"/>
              <a:t>OXY-ACETYLENE WELDING</a:t>
            </a:r>
            <a:r>
              <a:rPr lang="en-US" i="1" dirty="0" smtClean="0"/>
              <a:t/>
            </a:r>
            <a:br>
              <a:rPr lang="en-US" i="1" dirty="0" smtClean="0"/>
            </a:b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latin typeface="Times New Roman" pitchFamily="18" charset="0"/>
                <a:cs typeface="Times New Roman" pitchFamily="18" charset="0"/>
              </a:rPr>
              <a:t>Soldering is the method of uniting two or more pieces of metal by means of a fusible alloy or metal, called </a:t>
            </a:r>
            <a:r>
              <a:rPr lang="en-US" i="1" dirty="0" smtClean="0">
                <a:latin typeface="Times New Roman" pitchFamily="18" charset="0"/>
                <a:cs typeface="Times New Roman" pitchFamily="18" charset="0"/>
              </a:rPr>
              <a:t>solder</a:t>
            </a:r>
            <a:r>
              <a:rPr lang="en-US" dirty="0" smtClean="0">
                <a:latin typeface="Times New Roman" pitchFamily="18" charset="0"/>
                <a:cs typeface="Times New Roman" pitchFamily="18" charset="0"/>
              </a:rPr>
              <a:t>, applied in the molten state. Soldering is divided into two classifications: soft and hard.</a:t>
            </a:r>
          </a:p>
          <a:p>
            <a:r>
              <a:rPr lang="en-US" i="1" dirty="0" smtClean="0">
                <a:latin typeface="Times New Roman" pitchFamily="18" charset="0"/>
                <a:cs typeface="Times New Roman" pitchFamily="18" charset="0"/>
              </a:rPr>
              <a:t>Soft soldering </a:t>
            </a:r>
            <a:r>
              <a:rPr lang="en-US" dirty="0" smtClean="0">
                <a:latin typeface="Times New Roman" pitchFamily="18" charset="0"/>
                <a:cs typeface="Times New Roman" pitchFamily="18" charset="0"/>
              </a:rPr>
              <a:t>is used extensively in sheet-metal work for joining parts that are not exposed to the action of high temperatures and are not subjected to excessive loads and forces. Soft soldering is also employed for joining wires and small parts. The solder, which is mostly composed of lead and tin, has a melting range of 150 to 350 </a:t>
            </a:r>
            <a:r>
              <a:rPr lang="en-US" baseline="30000" dirty="0" smtClean="0">
                <a:latin typeface="Times New Roman" pitchFamily="18" charset="0"/>
                <a:cs typeface="Times New Roman" pitchFamily="18" charset="0"/>
              </a:rPr>
              <a:t>0</a:t>
            </a:r>
            <a:r>
              <a:rPr lang="en-US" dirty="0" smtClean="0">
                <a:latin typeface="Times New Roman" pitchFamily="18" charset="0"/>
                <a:cs typeface="Times New Roman" pitchFamily="18" charset="0"/>
              </a:rPr>
              <a:t>C. A suitable flux is always used in soft soldering. Its function is to prevent oxidation of the surfaces to be soldered or to dissolve oxides that settle on the metal surfaces during the heating process. </a:t>
            </a:r>
          </a:p>
          <a:p>
            <a:endParaRPr lang="en-US" dirty="0"/>
          </a:p>
        </p:txBody>
      </p:sp>
      <p:sp>
        <p:nvSpPr>
          <p:cNvPr id="3" name="Title 2"/>
          <p:cNvSpPr>
            <a:spLocks noGrp="1"/>
          </p:cNvSpPr>
          <p:nvPr>
            <p:ph type="title"/>
          </p:nvPr>
        </p:nvSpPr>
        <p:spPr/>
        <p:txBody>
          <a:bodyPr>
            <a:normAutofit fontScale="90000"/>
          </a:bodyPr>
          <a:lstStyle/>
          <a:p>
            <a:r>
              <a:rPr lang="en-US" dirty="0" smtClean="0"/>
              <a:t>SOLDERING</a:t>
            </a:r>
            <a:br>
              <a:rPr lang="en-US" dirty="0" smtClean="0"/>
            </a:b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Times New Roman" pitchFamily="18" charset="0"/>
                <a:cs typeface="Times New Roman" pitchFamily="18" charset="0"/>
              </a:rPr>
              <a:t>The different compositions of solder for different purpose are as follows :</a:t>
            </a:r>
          </a:p>
          <a:p>
            <a:pPr lvl="0"/>
            <a:r>
              <a:rPr lang="en-US" dirty="0" smtClean="0">
                <a:latin typeface="Times New Roman" pitchFamily="18" charset="0"/>
                <a:cs typeface="Times New Roman" pitchFamily="18" charset="0"/>
              </a:rPr>
              <a:t>Soft solder – lead 37 percent, tin 63 percent.</a:t>
            </a:r>
          </a:p>
          <a:p>
            <a:pPr lvl="0"/>
            <a:r>
              <a:rPr lang="en-US" dirty="0" smtClean="0">
                <a:latin typeface="Times New Roman" pitchFamily="18" charset="0"/>
                <a:cs typeface="Times New Roman" pitchFamily="18" charset="0"/>
              </a:rPr>
              <a:t>Medium solder – lead 50 percent, tin 50 percent.</a:t>
            </a:r>
          </a:p>
          <a:p>
            <a:pPr lvl="0"/>
            <a:r>
              <a:rPr lang="en-US" dirty="0" smtClean="0">
                <a:latin typeface="Times New Roman" pitchFamily="18" charset="0"/>
                <a:cs typeface="Times New Roman" pitchFamily="18" charset="0"/>
              </a:rPr>
              <a:t>Plumber’s solder – lead 70 percent, tin 30 percent.</a:t>
            </a:r>
          </a:p>
          <a:p>
            <a:pPr lvl="0"/>
            <a:r>
              <a:rPr lang="en-US" dirty="0" smtClean="0">
                <a:latin typeface="Times New Roman" pitchFamily="18" charset="0"/>
                <a:cs typeface="Times New Roman" pitchFamily="18" charset="0"/>
              </a:rPr>
              <a:t>Electrician’s solder – lead 58 percent, tin 42 percent.</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200" i="1" dirty="0" smtClean="0">
                <a:latin typeface="Times New Roman" pitchFamily="18" charset="0"/>
                <a:cs typeface="Times New Roman" pitchFamily="18" charset="0"/>
              </a:rPr>
              <a:t>Hard soldering </a:t>
            </a:r>
            <a:r>
              <a:rPr lang="en-US" sz="3200" dirty="0" smtClean="0">
                <a:latin typeface="Times New Roman" pitchFamily="18" charset="0"/>
                <a:cs typeface="Times New Roman" pitchFamily="18" charset="0"/>
              </a:rPr>
              <a:t>employs solders which melt at higher temperatures and are stronger than those used in soft soldering. </a:t>
            </a:r>
            <a:r>
              <a:rPr lang="en-US" sz="3200" i="1" dirty="0" smtClean="0">
                <a:latin typeface="Times New Roman" pitchFamily="18" charset="0"/>
                <a:cs typeface="Times New Roman" pitchFamily="18" charset="0"/>
              </a:rPr>
              <a:t>Silver soldering </a:t>
            </a:r>
            <a:r>
              <a:rPr lang="en-US" sz="3200" dirty="0" smtClean="0">
                <a:latin typeface="Times New Roman" pitchFamily="18" charset="0"/>
                <a:cs typeface="Times New Roman" pitchFamily="18" charset="0"/>
              </a:rPr>
              <a:t>is a hard soldering method, and silver alloyed with tin is used as solder. </a:t>
            </a:r>
          </a:p>
          <a:p>
            <a:endParaRPr lang="en-US" dirty="0"/>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Times New Roman" pitchFamily="18" charset="0"/>
                <a:cs typeface="Times New Roman" pitchFamily="18" charset="0"/>
              </a:rPr>
              <a:t>Brazing is essentially similar to soldering, but it gives a much stronger joint than soldering. The principal difference is the use of a harder filter material commercially known as </a:t>
            </a:r>
            <a:r>
              <a:rPr lang="en-US" i="1" dirty="0" err="1" smtClean="0">
                <a:latin typeface="Times New Roman" pitchFamily="18" charset="0"/>
                <a:cs typeface="Times New Roman" pitchFamily="18" charset="0"/>
              </a:rPr>
              <a:t>spelter</a:t>
            </a:r>
            <a:r>
              <a:rPr lang="en-US" dirty="0" smtClean="0">
                <a:latin typeface="Times New Roman" pitchFamily="18" charset="0"/>
                <a:cs typeface="Times New Roman" pitchFamily="18" charset="0"/>
              </a:rPr>
              <a:t>, which fuses at some temperature above red heat, but below the melting temperature of the parts to be joined. Filler metals used in this process may be divided into two classes: copper-base alloys, and silver-base alloys.</a:t>
            </a:r>
          </a:p>
          <a:p>
            <a:endParaRPr lang="en-US" dirty="0"/>
          </a:p>
        </p:txBody>
      </p:sp>
      <p:sp>
        <p:nvSpPr>
          <p:cNvPr id="3" name="Title 2"/>
          <p:cNvSpPr>
            <a:spLocks noGrp="1"/>
          </p:cNvSpPr>
          <p:nvPr>
            <p:ph type="title"/>
          </p:nvPr>
        </p:nvSpPr>
        <p:spPr/>
        <p:txBody>
          <a:bodyPr>
            <a:normAutofit fontScale="90000"/>
          </a:bodyPr>
          <a:lstStyle/>
          <a:p>
            <a:r>
              <a:rPr lang="en-US" dirty="0" smtClean="0"/>
              <a:t>BRAZING </a:t>
            </a:r>
            <a:br>
              <a:rPr lang="en-US" dirty="0" smtClean="0"/>
            </a:b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 Hammers: -</a:t>
            </a:r>
            <a:r>
              <a:rPr lang="en-US" dirty="0" smtClean="0"/>
              <a:t> Hammers are of following types :- </a:t>
            </a:r>
          </a:p>
          <a:p>
            <a:r>
              <a:rPr lang="en-US" dirty="0" smtClean="0"/>
              <a:t>(</a:t>
            </a:r>
            <a:r>
              <a:rPr lang="en-US" dirty="0" err="1" smtClean="0"/>
              <a:t>i</a:t>
            </a:r>
            <a:r>
              <a:rPr lang="en-US" dirty="0" smtClean="0"/>
              <a:t>) Ball peen hammer</a:t>
            </a:r>
          </a:p>
          <a:p>
            <a:r>
              <a:rPr lang="en-US" dirty="0" smtClean="0"/>
              <a:t>(ii)  Cross peen hammer</a:t>
            </a:r>
          </a:p>
          <a:p>
            <a:r>
              <a:rPr lang="en-US" dirty="0" smtClean="0"/>
              <a:t>(iii) Claw hammer</a:t>
            </a:r>
          </a:p>
          <a:p>
            <a:r>
              <a:rPr lang="en-US" dirty="0" smtClean="0"/>
              <a:t>(iv) Double face hammer</a:t>
            </a:r>
          </a:p>
          <a:p>
            <a:r>
              <a:rPr lang="en-US" dirty="0" smtClean="0"/>
              <a:t>(v)  Mallet hammer or Soft hammer.</a:t>
            </a:r>
          </a:p>
          <a:p>
            <a:endParaRPr lang="en-US" dirty="0"/>
          </a:p>
        </p:txBody>
      </p:sp>
      <p:sp>
        <p:nvSpPr>
          <p:cNvPr id="3" name="Title 2"/>
          <p:cNvSpPr>
            <a:spLocks noGrp="1"/>
          </p:cNvSpPr>
          <p:nvPr>
            <p:ph type="title"/>
          </p:nvPr>
        </p:nvSpPr>
        <p:spPr/>
        <p:txBody>
          <a:bodyPr/>
          <a:lstStyle/>
          <a:p>
            <a:r>
              <a:rPr lang="en-US" dirty="0" smtClean="0"/>
              <a:t>Bench Work and Fitting.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latin typeface="Times New Roman" pitchFamily="18" charset="0"/>
                <a:cs typeface="Times New Roman" pitchFamily="18" charset="0"/>
              </a:rPr>
              <a:t>Vice:  -</a:t>
            </a:r>
            <a:r>
              <a:rPr lang="en-US" dirty="0" smtClean="0">
                <a:latin typeface="Times New Roman" pitchFamily="18" charset="0"/>
                <a:cs typeface="Times New Roman" pitchFamily="18" charset="0"/>
              </a:rPr>
              <a:t> It consists of one fix jaw and another movable jaw; jaw plates are fixed to the jaws by set screws and replaced when worn out. Jaw plates have cross-cut for gripping the job. The size of the vice is known by the width of its jaws. The width suitable for common work varies from 80 to 140mm, the maximum opening being 95 to 180mm.</a:t>
            </a: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b="1" dirty="0" smtClean="0"/>
              <a:t> </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3. Screw Driver: -</a:t>
            </a:r>
            <a:r>
              <a:rPr lang="en-US" dirty="0" smtClean="0">
                <a:latin typeface="Times New Roman" pitchFamily="18" charset="0"/>
                <a:cs typeface="Times New Roman" pitchFamily="18" charset="0"/>
              </a:rPr>
              <a:t> It consists three main parts: -</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Handle   (ii) Shank    (iii) Blade or tip According to length of shank, screw drivers are of various sizes. According to shape the screw drivers used on machine are - (a) Standard screw driver. (b)Philips screw driver.</a:t>
            </a:r>
          </a:p>
          <a:p>
            <a:r>
              <a:rPr lang="en-US" b="1" dirty="0" smtClean="0">
                <a:latin typeface="Times New Roman" pitchFamily="18" charset="0"/>
                <a:cs typeface="Times New Roman" pitchFamily="18" charset="0"/>
              </a:rPr>
              <a:t>Safety precautions:-</a:t>
            </a:r>
            <a:r>
              <a:rPr lang="en-US" dirty="0" smtClean="0">
                <a:latin typeface="Times New Roman" pitchFamily="18" charset="0"/>
                <a:cs typeface="Times New Roman" pitchFamily="18" charset="0"/>
              </a:rPr>
              <a:t>1.</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Small jobs should not be kept in hand while using screw driver.</a:t>
            </a:r>
          </a:p>
          <a:p>
            <a:r>
              <a:rPr lang="en-US" dirty="0" smtClean="0">
                <a:latin typeface="Times New Roman" pitchFamily="18" charset="0"/>
                <a:cs typeface="Times New Roman" pitchFamily="18" charset="0"/>
              </a:rPr>
              <a:t>                              2. Don’t use screw driver with oily hand.</a:t>
            </a:r>
          </a:p>
          <a:p>
            <a:r>
              <a:rPr lang="en-US" dirty="0" smtClean="0">
                <a:latin typeface="Times New Roman" pitchFamily="18" charset="0"/>
                <a:cs typeface="Times New Roman" pitchFamily="18" charset="0"/>
              </a:rPr>
              <a:t> </a:t>
            </a:r>
          </a:p>
          <a:p>
            <a:r>
              <a:rPr lang="en-US" b="1" dirty="0" smtClean="0">
                <a:latin typeface="Times New Roman" pitchFamily="18" charset="0"/>
                <a:cs typeface="Times New Roman" pitchFamily="18" charset="0"/>
              </a:rPr>
              <a:t>4. Pliers: -</a:t>
            </a:r>
            <a:r>
              <a:rPr lang="en-US" dirty="0" smtClean="0">
                <a:latin typeface="Times New Roman" pitchFamily="18" charset="0"/>
                <a:cs typeface="Times New Roman" pitchFamily="18" charset="0"/>
              </a:rPr>
              <a:t> Following pliers comes in our use-(</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Combination pliers (ii) Long nose pliers </a:t>
            </a:r>
          </a:p>
          <a:p>
            <a:r>
              <a:rPr lang="en-US" dirty="0" smtClean="0">
                <a:latin typeface="Times New Roman" pitchFamily="18" charset="0"/>
                <a:cs typeface="Times New Roman" pitchFamily="18" charset="0"/>
              </a:rPr>
              <a:t>           (iii) Side cutting pliers (iv) Adjustable pliers(v) </a:t>
            </a:r>
            <a:r>
              <a:rPr lang="en-US" dirty="0" err="1" smtClean="0">
                <a:latin typeface="Times New Roman" pitchFamily="18" charset="0"/>
                <a:cs typeface="Times New Roman" pitchFamily="18" charset="0"/>
              </a:rPr>
              <a:t>Circlip</a:t>
            </a:r>
            <a:r>
              <a:rPr lang="en-US" dirty="0" smtClean="0">
                <a:latin typeface="Times New Roman" pitchFamily="18" charset="0"/>
                <a:cs typeface="Times New Roman" pitchFamily="18" charset="0"/>
              </a:rPr>
              <a:t> pliers (External and internal)</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b="1" dirty="0" smtClean="0">
                <a:latin typeface="Times New Roman" pitchFamily="18" charset="0"/>
                <a:cs typeface="Times New Roman" pitchFamily="18" charset="0"/>
              </a:rPr>
              <a:t>5. Spanner and Wrenches: - </a:t>
            </a:r>
            <a:r>
              <a:rPr lang="en-US" dirty="0" smtClean="0">
                <a:latin typeface="Times New Roman" pitchFamily="18" charset="0"/>
                <a:cs typeface="Times New Roman" pitchFamily="18" charset="0"/>
              </a:rPr>
              <a:t>These are of following types: -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Open ended spanner (ii) Box Type spanner (iii) Adjustable spanner</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(iv) C-Spanner</a:t>
            </a:r>
          </a:p>
          <a:p>
            <a:r>
              <a:rPr lang="en-US" b="1" dirty="0" smtClean="0">
                <a:latin typeface="Times New Roman" pitchFamily="18" charset="0"/>
                <a:cs typeface="Times New Roman" pitchFamily="18" charset="0"/>
              </a:rPr>
              <a:t>(</a:t>
            </a:r>
            <a:r>
              <a:rPr lang="en-US" b="1" dirty="0" err="1" smtClean="0">
                <a:latin typeface="Times New Roman" pitchFamily="18" charset="0"/>
                <a:cs typeface="Times New Roman" pitchFamily="18" charset="0"/>
              </a:rPr>
              <a:t>i</a:t>
            </a:r>
            <a:r>
              <a:rPr lang="en-US" b="1" dirty="0" smtClean="0">
                <a:latin typeface="Times New Roman" pitchFamily="18" charset="0"/>
                <a:cs typeface="Times New Roman" pitchFamily="18" charset="0"/>
              </a:rPr>
              <a:t>) Open ended spanner: -</a:t>
            </a:r>
            <a:r>
              <a:rPr lang="en-US" dirty="0" smtClean="0">
                <a:latin typeface="Times New Roman" pitchFamily="18" charset="0"/>
                <a:cs typeface="Times New Roman" pitchFamily="18" charset="0"/>
              </a:rPr>
              <a:t> These are of two types (a) Single ended spanner (b) Double ended spanner.</a:t>
            </a:r>
          </a:p>
          <a:p>
            <a:r>
              <a:rPr lang="en-US" b="1" dirty="0" smtClean="0">
                <a:latin typeface="Times New Roman" pitchFamily="18" charset="0"/>
                <a:cs typeface="Times New Roman" pitchFamily="18" charset="0"/>
              </a:rPr>
              <a:t>(ii) Box type spanner: -</a:t>
            </a:r>
            <a:r>
              <a:rPr lang="en-US" dirty="0" smtClean="0">
                <a:latin typeface="Times New Roman" pitchFamily="18" charset="0"/>
                <a:cs typeface="Times New Roman" pitchFamily="18" charset="0"/>
              </a:rPr>
              <a:t> These are of following types: - (a) Ring spanner (b) Socket spanner </a:t>
            </a:r>
          </a:p>
          <a:p>
            <a:r>
              <a:rPr lang="en-US" dirty="0" smtClean="0">
                <a:latin typeface="Times New Roman" pitchFamily="18" charset="0"/>
                <a:cs typeface="Times New Roman" pitchFamily="18" charset="0"/>
              </a:rPr>
              <a:t>(c) Tubular spanner.</a:t>
            </a:r>
          </a:p>
          <a:p>
            <a:r>
              <a:rPr lang="en-US"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iii) Adjustable spanner: </a:t>
            </a:r>
            <a:r>
              <a:rPr lang="en-US" dirty="0" smtClean="0">
                <a:latin typeface="Times New Roman" pitchFamily="18" charset="0"/>
                <a:cs typeface="Times New Roman" pitchFamily="18" charset="0"/>
              </a:rPr>
              <a:t>These are of following types: - (a) Screw wrench (b) Pipe wrench</a:t>
            </a:r>
          </a:p>
          <a:p>
            <a:r>
              <a:rPr lang="en-US"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iv) C-Spanner: -</a:t>
            </a:r>
            <a:r>
              <a:rPr lang="en-US" dirty="0" smtClean="0">
                <a:latin typeface="Times New Roman" pitchFamily="18" charset="0"/>
                <a:cs typeface="Times New Roman" pitchFamily="18" charset="0"/>
              </a:rPr>
              <a:t> This is used for opening and tightening of round nuts. There are single or double slots in the round nuts, by which the nuts can be opened or tightened.</a:t>
            </a:r>
          </a:p>
          <a:p>
            <a:r>
              <a:rPr lang="en-US" b="1"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6. Allen key: -</a:t>
            </a:r>
            <a:r>
              <a:rPr lang="en-US" dirty="0" smtClean="0">
                <a:latin typeface="Times New Roman" pitchFamily="18" charset="0"/>
                <a:cs typeface="Times New Roman" pitchFamily="18" charset="0"/>
              </a:rPr>
              <a:t> There are six sides on these spanners and are used for opening and tightening the Allen screw or Allen bolts. These are available in inch and mm sizes.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latin typeface="Times New Roman" pitchFamily="18" charset="0"/>
                <a:cs typeface="Times New Roman" pitchFamily="18" charset="0"/>
              </a:rPr>
              <a:t>SMITHING</a:t>
            </a:r>
            <a:r>
              <a:rPr lang="en-US" dirty="0" smtClean="0">
                <a:latin typeface="Times New Roman" pitchFamily="18" charset="0"/>
                <a:cs typeface="Times New Roman" pitchFamily="18" charset="0"/>
              </a:rPr>
              <a:t>:  Blacksmiths work by heating pieces of wrought iron or steel until the metal becomes soft enough for shaping with hand tools, such as a hammer, an </a:t>
            </a:r>
            <a:r>
              <a:rPr lang="en-US" dirty="0" smtClean="0">
                <a:latin typeface="Times New Roman" pitchFamily="18" charset="0"/>
                <a:cs typeface="Times New Roman" pitchFamily="18" charset="0"/>
                <a:hlinkClick r:id="rId2" tooltip="Anvil"/>
              </a:rPr>
              <a:t>anvil</a:t>
            </a:r>
            <a:r>
              <a:rPr lang="en-US" dirty="0" smtClean="0">
                <a:latin typeface="Times New Roman" pitchFamily="18" charset="0"/>
                <a:cs typeface="Times New Roman" pitchFamily="18" charset="0"/>
              </a:rPr>
              <a:t> and a </a:t>
            </a:r>
            <a:r>
              <a:rPr lang="en-US" dirty="0" smtClean="0">
                <a:latin typeface="Times New Roman" pitchFamily="18" charset="0"/>
                <a:cs typeface="Times New Roman" pitchFamily="18" charset="0"/>
                <a:hlinkClick r:id="rId3" tooltip="Chisel"/>
              </a:rPr>
              <a:t>chisel</a:t>
            </a:r>
            <a:r>
              <a:rPr lang="en-US" dirty="0" smtClean="0">
                <a:latin typeface="Times New Roman" pitchFamily="18" charset="0"/>
                <a:cs typeface="Times New Roman" pitchFamily="18" charset="0"/>
              </a:rPr>
              <a:t>. Heating generally takes place in a </a:t>
            </a:r>
            <a:r>
              <a:rPr lang="en-US" dirty="0" smtClean="0">
                <a:latin typeface="Times New Roman" pitchFamily="18" charset="0"/>
                <a:cs typeface="Times New Roman" pitchFamily="18" charset="0"/>
                <a:hlinkClick r:id="rId4" tooltip="Forge"/>
              </a:rPr>
              <a:t>forge</a:t>
            </a:r>
            <a:r>
              <a:rPr lang="en-US" dirty="0" smtClean="0">
                <a:latin typeface="Times New Roman" pitchFamily="18" charset="0"/>
                <a:cs typeface="Times New Roman" pitchFamily="18" charset="0"/>
              </a:rPr>
              <a:t> fueled by propane, natural gas, coal, charcoal, </a:t>
            </a:r>
            <a:r>
              <a:rPr lang="en-US" dirty="0" smtClean="0">
                <a:latin typeface="Times New Roman" pitchFamily="18" charset="0"/>
                <a:cs typeface="Times New Roman" pitchFamily="18" charset="0"/>
                <a:hlinkClick r:id="rId5" tooltip="Coke (fuel)"/>
              </a:rPr>
              <a:t>coke</a:t>
            </a:r>
            <a:r>
              <a:rPr lang="en-US" dirty="0" smtClean="0">
                <a:latin typeface="Times New Roman" pitchFamily="18" charset="0"/>
                <a:cs typeface="Times New Roman" pitchFamily="18" charset="0"/>
              </a:rPr>
              <a:t>, or oil.</a:t>
            </a:r>
          </a:p>
          <a:p>
            <a:r>
              <a:rPr lang="en-US" dirty="0" smtClean="0">
                <a:latin typeface="Times New Roman" pitchFamily="18" charset="0"/>
                <a:cs typeface="Times New Roman" pitchFamily="18" charset="0"/>
              </a:rPr>
              <a:t>Some modern blacksmiths may also employ an </a:t>
            </a:r>
            <a:r>
              <a:rPr lang="en-US" dirty="0" smtClean="0">
                <a:latin typeface="Times New Roman" pitchFamily="18" charset="0"/>
                <a:cs typeface="Times New Roman" pitchFamily="18" charset="0"/>
                <a:hlinkClick r:id="rId6" tooltip="Oxy-fuel welding and cutting"/>
              </a:rPr>
              <a:t>oxyacetylene</a:t>
            </a:r>
            <a:r>
              <a:rPr lang="en-US" dirty="0" smtClean="0">
                <a:latin typeface="Times New Roman" pitchFamily="18" charset="0"/>
                <a:cs typeface="Times New Roman" pitchFamily="18" charset="0"/>
              </a:rPr>
              <a:t> or similar </a:t>
            </a:r>
            <a:r>
              <a:rPr lang="en-US" dirty="0" smtClean="0">
                <a:latin typeface="Times New Roman" pitchFamily="18" charset="0"/>
                <a:cs typeface="Times New Roman" pitchFamily="18" charset="0"/>
                <a:hlinkClick r:id="rId7" tooltip="Blowlamp"/>
              </a:rPr>
              <a:t>blowtorch</a:t>
            </a:r>
            <a:r>
              <a:rPr lang="en-US" dirty="0" smtClean="0">
                <a:latin typeface="Times New Roman" pitchFamily="18" charset="0"/>
                <a:cs typeface="Times New Roman" pitchFamily="18" charset="0"/>
              </a:rPr>
              <a:t> for more localized heating. </a:t>
            </a:r>
            <a:r>
              <a:rPr lang="en-US" dirty="0" smtClean="0">
                <a:latin typeface="Times New Roman" pitchFamily="18" charset="0"/>
                <a:cs typeface="Times New Roman" pitchFamily="18" charset="0"/>
                <a:hlinkClick r:id="rId8" tooltip="Induction heating"/>
              </a:rPr>
              <a:t>Induction heating</a:t>
            </a:r>
            <a:r>
              <a:rPr lang="en-US" dirty="0" smtClean="0">
                <a:latin typeface="Times New Roman" pitchFamily="18" charset="0"/>
                <a:cs typeface="Times New Roman" pitchFamily="18" charset="0"/>
              </a:rPr>
              <a:t> methods are gaining popularity among modern blacksmiths.</a:t>
            </a:r>
          </a:p>
          <a:p>
            <a:endParaRPr lang="en-US" dirty="0"/>
          </a:p>
        </p:txBody>
      </p:sp>
      <p:sp>
        <p:nvSpPr>
          <p:cNvPr id="2" name="Title 1"/>
          <p:cNvSpPr>
            <a:spLocks noGrp="1"/>
          </p:cNvSpPr>
          <p:nvPr>
            <p:ph type="title"/>
          </p:nvPr>
        </p:nvSpPr>
        <p:spPr/>
        <p:txBody>
          <a:bodyPr/>
          <a:lstStyle/>
          <a:p>
            <a:r>
              <a:rPr lang="en-US" dirty="0" smtClean="0"/>
              <a:t>SMITHING AND FORGING</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00000"/>
          </a:xfrm>
        </p:spPr>
        <p:txBody>
          <a:bodyPr>
            <a:normAutofit fontScale="25000" lnSpcReduction="20000"/>
          </a:bodyPr>
          <a:lstStyle/>
          <a:p>
            <a:r>
              <a:rPr lang="en-US" sz="7200" b="1" dirty="0" smtClean="0">
                <a:latin typeface="Times New Roman" pitchFamily="18" charset="0"/>
                <a:cs typeface="Times New Roman" pitchFamily="18" charset="0"/>
              </a:rPr>
              <a:t>7. Stud extractor: -</a:t>
            </a:r>
            <a:r>
              <a:rPr lang="en-US" sz="7200" dirty="0" smtClean="0">
                <a:latin typeface="Times New Roman" pitchFamily="18" charset="0"/>
                <a:cs typeface="Times New Roman" pitchFamily="18" charset="0"/>
              </a:rPr>
              <a:t> This is used for removing broken bolts or studs. </a:t>
            </a:r>
          </a:p>
          <a:p>
            <a:r>
              <a:rPr lang="en-US" sz="7200" b="1" dirty="0" smtClean="0">
                <a:latin typeface="Times New Roman" pitchFamily="18" charset="0"/>
                <a:cs typeface="Times New Roman" pitchFamily="18" charset="0"/>
              </a:rPr>
              <a:t>8. Chisels: -</a:t>
            </a:r>
            <a:r>
              <a:rPr lang="en-US" sz="7200" dirty="0" smtClean="0">
                <a:latin typeface="Times New Roman" pitchFamily="18" charset="0"/>
                <a:cs typeface="Times New Roman" pitchFamily="18" charset="0"/>
              </a:rPr>
              <a:t>(</a:t>
            </a:r>
            <a:r>
              <a:rPr lang="en-US" sz="7200" dirty="0" err="1" smtClean="0">
                <a:latin typeface="Times New Roman" pitchFamily="18" charset="0"/>
                <a:cs typeface="Times New Roman" pitchFamily="18" charset="0"/>
              </a:rPr>
              <a:t>i</a:t>
            </a:r>
            <a:r>
              <a:rPr lang="en-US" sz="7200" dirty="0" smtClean="0">
                <a:latin typeface="Times New Roman" pitchFamily="18" charset="0"/>
                <a:cs typeface="Times New Roman" pitchFamily="18" charset="0"/>
              </a:rPr>
              <a:t>) Hot chisel      (ii) Cold chisel: - This is used in workshop for cutting cold irons. This is made of high carbon steel. As per requirement of job it is also made of tool steel or cast steel.</a:t>
            </a:r>
          </a:p>
          <a:p>
            <a:r>
              <a:rPr lang="en-US" sz="7200" b="1" dirty="0" smtClean="0">
                <a:latin typeface="Times New Roman" pitchFamily="18" charset="0"/>
                <a:cs typeface="Times New Roman" pitchFamily="18" charset="0"/>
              </a:rPr>
              <a:t>Tap Wrench: -</a:t>
            </a:r>
            <a:r>
              <a:rPr lang="en-US" sz="7200" dirty="0" smtClean="0">
                <a:latin typeface="Times New Roman" pitchFamily="18" charset="0"/>
                <a:cs typeface="Times New Roman" pitchFamily="18" charset="0"/>
              </a:rPr>
              <a:t> It is a tool for holding the tap. It is also called a tap handle.</a:t>
            </a:r>
          </a:p>
          <a:p>
            <a:r>
              <a:rPr lang="en-US" sz="7200" b="1" dirty="0" smtClean="0">
                <a:latin typeface="Times New Roman" pitchFamily="18" charset="0"/>
                <a:cs typeface="Times New Roman" pitchFamily="18" charset="0"/>
              </a:rPr>
              <a:t>Tap-Drill size: -</a:t>
            </a:r>
            <a:r>
              <a:rPr lang="en-US" sz="7200" dirty="0" smtClean="0">
                <a:latin typeface="Times New Roman" pitchFamily="18" charset="0"/>
                <a:cs typeface="Times New Roman" pitchFamily="18" charset="0"/>
              </a:rPr>
              <a:t> Drill size should be proper in accordance with tap size for exact cutting of threads.</a:t>
            </a:r>
          </a:p>
          <a:p>
            <a:r>
              <a:rPr lang="en-US" sz="7200" dirty="0" smtClean="0">
                <a:latin typeface="Times New Roman" pitchFamily="18" charset="0"/>
                <a:cs typeface="Times New Roman" pitchFamily="18" charset="0"/>
              </a:rPr>
              <a:t>Formula: - T.D.S = T.S-2d                    Where,       T.D.S = Tap drill size</a:t>
            </a:r>
          </a:p>
          <a:p>
            <a:r>
              <a:rPr lang="en-US" sz="7200" dirty="0" smtClean="0">
                <a:latin typeface="Times New Roman" pitchFamily="18" charset="0"/>
                <a:cs typeface="Times New Roman" pitchFamily="18" charset="0"/>
              </a:rPr>
              <a:t>                    D = 0.61p                                            T.S = Tap size</a:t>
            </a:r>
          </a:p>
          <a:p>
            <a:r>
              <a:rPr lang="en-US" sz="7200" dirty="0" smtClean="0">
                <a:latin typeface="Times New Roman" pitchFamily="18" charset="0"/>
                <a:cs typeface="Times New Roman" pitchFamily="18" charset="0"/>
              </a:rPr>
              <a:t> Thumb rule: - T.D.S= T.S*0.8                              P = Pitch= 1/Thread per inch</a:t>
            </a:r>
          </a:p>
          <a:p>
            <a:r>
              <a:rPr lang="en-US" sz="7200" dirty="0" smtClean="0">
                <a:latin typeface="Times New Roman" pitchFamily="18" charset="0"/>
                <a:cs typeface="Times New Roman" pitchFamily="18" charset="0"/>
              </a:rPr>
              <a:t>   </a:t>
            </a:r>
            <a:r>
              <a:rPr lang="en-US" sz="7200" b="1" dirty="0" smtClean="0">
                <a:latin typeface="Times New Roman" pitchFamily="18" charset="0"/>
                <a:cs typeface="Times New Roman" pitchFamily="18" charset="0"/>
              </a:rPr>
              <a:t>Precautions: - </a:t>
            </a:r>
            <a:r>
              <a:rPr lang="en-US" sz="7200" dirty="0" smtClean="0">
                <a:latin typeface="Times New Roman" pitchFamily="18" charset="0"/>
                <a:cs typeface="Times New Roman" pitchFamily="18" charset="0"/>
              </a:rPr>
              <a:t>(</a:t>
            </a:r>
            <a:r>
              <a:rPr lang="en-US" sz="7200" dirty="0" err="1" smtClean="0">
                <a:latin typeface="Times New Roman" pitchFamily="18" charset="0"/>
                <a:cs typeface="Times New Roman" pitchFamily="18" charset="0"/>
              </a:rPr>
              <a:t>i</a:t>
            </a:r>
            <a:r>
              <a:rPr lang="en-US" sz="7200" dirty="0" smtClean="0">
                <a:latin typeface="Times New Roman" pitchFamily="18" charset="0"/>
                <a:cs typeface="Times New Roman" pitchFamily="18" charset="0"/>
              </a:rPr>
              <a:t>) Hole size should be proper in accordance with tap size.</a:t>
            </a:r>
          </a:p>
          <a:p>
            <a:r>
              <a:rPr lang="en-US" sz="7200" dirty="0" smtClean="0">
                <a:latin typeface="Times New Roman" pitchFamily="18" charset="0"/>
                <a:cs typeface="Times New Roman" pitchFamily="18" charset="0"/>
              </a:rPr>
              <a:t>                           (ii) Taps should be operated in correct sequence of rougher, intermediate and    finisher.</a:t>
            </a:r>
          </a:p>
          <a:p>
            <a:r>
              <a:rPr lang="en-US" sz="7200" dirty="0" smtClean="0">
                <a:latin typeface="Times New Roman" pitchFamily="18" charset="0"/>
                <a:cs typeface="Times New Roman" pitchFamily="18" charset="0"/>
              </a:rPr>
              <a:t>                          (iii)  Tap should be moved quarter round back for half round forward.</a:t>
            </a:r>
          </a:p>
          <a:p>
            <a:r>
              <a:rPr lang="en-US" sz="7200" dirty="0" smtClean="0">
                <a:latin typeface="Times New Roman" pitchFamily="18" charset="0"/>
                <a:cs typeface="Times New Roman" pitchFamily="18" charset="0"/>
              </a:rPr>
              <a:t>                          (iv)  Tap handle should be kept balance.</a:t>
            </a:r>
          </a:p>
          <a:p>
            <a:r>
              <a:rPr lang="en-US" sz="7200" b="1" dirty="0" smtClean="0">
                <a:latin typeface="Times New Roman" pitchFamily="18" charset="0"/>
                <a:cs typeface="Times New Roman" pitchFamily="18" charset="0"/>
              </a:rPr>
              <a:t>13. Scrapers: -</a:t>
            </a:r>
            <a:r>
              <a:rPr lang="en-US" sz="7200" dirty="0" smtClean="0">
                <a:latin typeface="Times New Roman" pitchFamily="18" charset="0"/>
                <a:cs typeface="Times New Roman" pitchFamily="18" charset="0"/>
              </a:rPr>
              <a:t> Three types of scrapers are mostly used: - </a:t>
            </a:r>
          </a:p>
          <a:p>
            <a:r>
              <a:rPr lang="en-US" sz="7200" dirty="0" smtClean="0">
                <a:latin typeface="Times New Roman" pitchFamily="18" charset="0"/>
                <a:cs typeface="Times New Roman" pitchFamily="18" charset="0"/>
              </a:rPr>
              <a:t>(</a:t>
            </a:r>
            <a:r>
              <a:rPr lang="en-US" sz="7200" dirty="0" err="1" smtClean="0">
                <a:latin typeface="Times New Roman" pitchFamily="18" charset="0"/>
                <a:cs typeface="Times New Roman" pitchFamily="18" charset="0"/>
              </a:rPr>
              <a:t>i</a:t>
            </a:r>
            <a:r>
              <a:rPr lang="en-US" sz="7200" dirty="0" smtClean="0">
                <a:latin typeface="Times New Roman" pitchFamily="18" charset="0"/>
                <a:cs typeface="Times New Roman" pitchFamily="18" charset="0"/>
              </a:rPr>
              <a:t>)   Flat scrapers.       (ii) Half round scrapers.        (iii) Triangular scrapers.</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latin typeface="Times New Roman" pitchFamily="18" charset="0"/>
                <a:cs typeface="Times New Roman" pitchFamily="18" charset="0"/>
              </a:rPr>
              <a:t>MEASUREMENT AND INSPECTION:</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A measuring instrument is any device that may be used to obtain a dimensional or surface measurement. While a gauge is intended for quickly checking parts in production that is to determine whether or not a dimension is within its specified limits. A gauge usually does not reveal the actual size of dimension.</a:t>
            </a:r>
          </a:p>
          <a:p>
            <a:endParaRPr lang="en-US" dirty="0"/>
          </a:p>
        </p:txBody>
      </p:sp>
      <p:sp>
        <p:nvSpPr>
          <p:cNvPr id="3" name="Title 2"/>
          <p:cNvSpPr>
            <a:spLocks noGrp="1"/>
          </p:cNvSpPr>
          <p:nvPr>
            <p:ph type="title"/>
          </p:nvPr>
        </p:nvSpPr>
        <p:spPr/>
        <p:txBody>
          <a:bodyPr>
            <a:normAutofit/>
          </a:bodyPr>
          <a:lstStyle/>
          <a:p>
            <a:r>
              <a:rPr lang="en-US" sz="3600" dirty="0" smtClean="0">
                <a:latin typeface="Times New Roman" pitchFamily="18" charset="0"/>
                <a:cs typeface="Times New Roman" pitchFamily="18" charset="0"/>
              </a:rPr>
              <a:t>MEASUREMENT AND INSPECTION. </a:t>
            </a:r>
            <a:endParaRPr lang="en-US"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Times New Roman" pitchFamily="18" charset="0"/>
                <a:cs typeface="Times New Roman" pitchFamily="18" charset="0"/>
              </a:rPr>
              <a:t>The length standard can be classified as the line standard and end standard. In the length standard, the unit of length is defined as the distance between the centers of engraved lines as in a steel rule, whereas in the end standards it is the distance between the end faces of the standard as in a micrometer.</a:t>
            </a:r>
          </a:p>
          <a:p>
            <a:endParaRPr lang="en-US" dirty="0"/>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LINE AND END STANDARDS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buNone/>
            </a:pPr>
            <a:r>
              <a:rPr lang="en-US" b="1" dirty="0" smtClean="0">
                <a:latin typeface="Times New Roman" pitchFamily="18" charset="0"/>
                <a:cs typeface="Times New Roman" pitchFamily="18" charset="0"/>
              </a:rPr>
              <a:t>Precision Instruments:</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Precision instruments are those which have the ability to measures parts within an accuracy of 0.01mm or more. </a:t>
            </a:r>
          </a:p>
          <a:p>
            <a:pPr lvl="0">
              <a:buNone/>
            </a:pPr>
            <a:r>
              <a:rPr lang="en-US" b="1" dirty="0" smtClean="0">
                <a:latin typeface="Times New Roman" pitchFamily="18" charset="0"/>
                <a:cs typeface="Times New Roman" pitchFamily="18" charset="0"/>
              </a:rPr>
              <a:t>Non-precision:</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Non-precision instruments are limited to the measurement of parts to a visible line graduation on the instrument used, such as a graduated rule or scale</a:t>
            </a:r>
            <a:r>
              <a:rPr lang="en-US" dirty="0" smtClean="0"/>
              <a:t>.</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b="1" dirty="0" smtClean="0">
                <a:latin typeface="Times New Roman" pitchFamily="18" charset="0"/>
                <a:cs typeface="Times New Roman" pitchFamily="18" charset="0"/>
              </a:rPr>
              <a:t>Comparators:</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Comparators are instruments which derive their name from the fact that they are used for simple and accurate comparison of parts as well as working gauges and instruments with standard precision gauge blocks, comparators of every type incorporate some kind of magnifying device to magnify how much a dimension deviates, plus or minus, from an ideal. The common types are:</a:t>
            </a:r>
          </a:p>
          <a:p>
            <a:pPr lvl="0"/>
            <a:r>
              <a:rPr lang="en-US" dirty="0" smtClean="0">
                <a:latin typeface="Times New Roman" pitchFamily="18" charset="0"/>
                <a:cs typeface="Times New Roman" pitchFamily="18" charset="0"/>
              </a:rPr>
              <a:t>Mechanical Comparators</a:t>
            </a:r>
          </a:p>
          <a:p>
            <a:pPr lvl="0"/>
            <a:r>
              <a:rPr lang="en-US" dirty="0" smtClean="0">
                <a:latin typeface="Times New Roman" pitchFamily="18" charset="0"/>
                <a:cs typeface="Times New Roman" pitchFamily="18" charset="0"/>
              </a:rPr>
              <a:t>Electrical Comparators</a:t>
            </a:r>
          </a:p>
          <a:p>
            <a:pPr lvl="0"/>
            <a:r>
              <a:rPr lang="en-US" dirty="0" smtClean="0">
                <a:latin typeface="Times New Roman" pitchFamily="18" charset="0"/>
                <a:cs typeface="Times New Roman" pitchFamily="18" charset="0"/>
              </a:rPr>
              <a:t>Optical Comparators</a:t>
            </a:r>
          </a:p>
          <a:p>
            <a:pPr lvl="0"/>
            <a:r>
              <a:rPr lang="en-US" dirty="0" smtClean="0">
                <a:latin typeface="Times New Roman" pitchFamily="18" charset="0"/>
                <a:cs typeface="Times New Roman" pitchFamily="18" charset="0"/>
              </a:rPr>
              <a:t>Pneumatic Comparators.</a:t>
            </a:r>
          </a:p>
          <a:p>
            <a:endParaRPr lang="en-US" dirty="0"/>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b="1" dirty="0" smtClean="0"/>
              <a:t>Protractors:</a:t>
            </a:r>
            <a:endParaRPr lang="en-US" dirty="0" smtClean="0"/>
          </a:p>
          <a:p>
            <a:r>
              <a:rPr lang="en-US" dirty="0" smtClean="0">
                <a:latin typeface="Times New Roman" pitchFamily="18" charset="0"/>
                <a:cs typeface="Times New Roman" pitchFamily="18" charset="0"/>
              </a:rPr>
              <a:t>The instrument consists of two arms which can be set along the faces and a circular scale which indicates the angle between them. The body of the instrument is extended to form one of the arms, and this is known as the stock. The other arm is in the form of a blade which rotates in a turret mounted on the body. </a:t>
            </a:r>
          </a:p>
          <a:p>
            <a:r>
              <a:rPr lang="en-US" b="1" dirty="0" smtClean="0">
                <a:latin typeface="Times New Roman" pitchFamily="18" charset="0"/>
                <a:cs typeface="Times New Roman" pitchFamily="18" charset="0"/>
              </a:rPr>
              <a:t>Bevel Gauge:</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This tool, consists of two adjustable blades which may be moved into almost any position to give any desired angle. But no direct reading is obtained, and the angle must be set or checked from some other angular measuring device.</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	</a:t>
            </a:r>
            <a:r>
              <a:rPr lang="en-US" dirty="0" smtClean="0">
                <a:latin typeface="Times New Roman" pitchFamily="18" charset="0"/>
                <a:cs typeface="Times New Roman" pitchFamily="18" charset="0"/>
              </a:rPr>
              <a:t>The object of all modern methods of manufacturing is to produce parts of absolute accuracy. But it is not always possible, particularly in mass production, to keep the exact measurement. Given sufficient time, any operator could work to and maintain the sizes to within a close degree of accuracy, but there would still be small variation. It is known that if the deviations are within certain limits, all parts of equivalent size will equally fit for operating in machines and mechanisms. </a:t>
            </a: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t>LIMIT AND FIT</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smtClean="0">
                <a:latin typeface="Times New Roman" pitchFamily="18" charset="0"/>
                <a:cs typeface="Times New Roman" pitchFamily="18" charset="0"/>
              </a:rPr>
              <a:t>Deviation and Zero Line:</a:t>
            </a:r>
            <a:endParaRPr lang="en-US" b="1" i="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The algebraic difference between size (actual, maximum, etc.) and the corresponding basic size is called the deviation.</a:t>
            </a:r>
          </a:p>
          <a:p>
            <a:r>
              <a:rPr lang="en-US" dirty="0" smtClean="0">
                <a:latin typeface="Times New Roman" pitchFamily="18" charset="0"/>
                <a:cs typeface="Times New Roman" pitchFamily="18" charset="0"/>
              </a:rPr>
              <a:t>The upper deviation is the algebraic difference between the maximum limit of size and the corresponding basic size.</a:t>
            </a:r>
          </a:p>
          <a:p>
            <a:r>
              <a:rPr lang="en-US" dirty="0" smtClean="0">
                <a:latin typeface="Times New Roman" pitchFamily="18" charset="0"/>
                <a:cs typeface="Times New Roman" pitchFamily="18" charset="0"/>
              </a:rPr>
              <a:t>The lower deviation is the algebraic difference between the minimum limit of size and the corresponding basic size.</a:t>
            </a:r>
          </a:p>
          <a:p>
            <a:endParaRPr lang="en-US" dirty="0"/>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latin typeface="Times New Roman" pitchFamily="18" charset="0"/>
                <a:cs typeface="Times New Roman" pitchFamily="18" charset="0"/>
              </a:rPr>
              <a:t>Fits:</a:t>
            </a:r>
            <a:r>
              <a:rPr lang="en-US" dirty="0" smtClean="0">
                <a:latin typeface="Times New Roman" pitchFamily="18" charset="0"/>
                <a:cs typeface="Times New Roman" pitchFamily="18" charset="0"/>
              </a:rPr>
              <a:t> The relation between the two parts where one is inserted into the other with a certain degree of tightness or looseness is known as a fit.</a:t>
            </a:r>
          </a:p>
          <a:p>
            <a:r>
              <a:rPr lang="en-US" b="1" dirty="0" smtClean="0">
                <a:latin typeface="Times New Roman" pitchFamily="18" charset="0"/>
                <a:cs typeface="Times New Roman" pitchFamily="18" charset="0"/>
              </a:rPr>
              <a:t>Allowance: </a:t>
            </a:r>
            <a:r>
              <a:rPr lang="en-US" dirty="0" smtClean="0">
                <a:latin typeface="Times New Roman" pitchFamily="18" charset="0"/>
                <a:cs typeface="Times New Roman" pitchFamily="18" charset="0"/>
              </a:rPr>
              <a:t>An intentional difference between the hole dimensions and shaft dimension for any type of fit is called the allowance.</a:t>
            </a:r>
          </a:p>
          <a:p>
            <a:endParaRPr lang="en-US" dirty="0"/>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827992"/>
          </a:xfrm>
        </p:spPr>
        <p:txBody>
          <a:bodyPr>
            <a:normAutofit fontScale="47500" lnSpcReduction="20000"/>
          </a:bodyPr>
          <a:lstStyle/>
          <a:p>
            <a:r>
              <a:rPr lang="en-US" b="1" dirty="0" smtClean="0"/>
              <a:t>C</a:t>
            </a:r>
            <a:r>
              <a:rPr lang="en-US" sz="4200" b="1" dirty="0" smtClean="0">
                <a:latin typeface="Times New Roman" pitchFamily="18" charset="0"/>
                <a:cs typeface="Times New Roman" pitchFamily="18" charset="0"/>
              </a:rPr>
              <a:t>learance Fits:</a:t>
            </a:r>
            <a:r>
              <a:rPr lang="en-US" sz="4200" dirty="0" smtClean="0">
                <a:latin typeface="Times New Roman" pitchFamily="18" charset="0"/>
                <a:cs typeface="Times New Roman" pitchFamily="18" charset="0"/>
              </a:rPr>
              <a:t> In a clearance fit there is a positive allowance between the largest possible shaft and the smallest possible hole. With such fits the minimum clearance is greater than zero. Such fits give loose joints, i.e. there must be same degree of freedom between a shaft and a hole.</a:t>
            </a:r>
          </a:p>
          <a:p>
            <a:r>
              <a:rPr lang="en-US" sz="4200" dirty="0" smtClean="0">
                <a:latin typeface="Times New Roman" pitchFamily="18" charset="0"/>
                <a:cs typeface="Times New Roman" pitchFamily="18" charset="0"/>
              </a:rPr>
              <a:t>Clearance fits may be subdivided as: (1) Slide fit, (2) Easy slide fit, (3) Running fit, (4) Slack running fit and (5) Loose running fit.  </a:t>
            </a:r>
          </a:p>
          <a:p>
            <a:r>
              <a:rPr lang="en-US" sz="4200" dirty="0" smtClean="0">
                <a:latin typeface="Times New Roman" pitchFamily="18" charset="0"/>
                <a:cs typeface="Times New Roman" pitchFamily="18" charset="0"/>
              </a:rPr>
              <a:t> </a:t>
            </a:r>
          </a:p>
          <a:p>
            <a:r>
              <a:rPr lang="en-US" sz="4200" b="1" dirty="0" smtClean="0">
                <a:latin typeface="Times New Roman" pitchFamily="18" charset="0"/>
                <a:cs typeface="Times New Roman" pitchFamily="18" charset="0"/>
              </a:rPr>
              <a:t>Interference Fits:</a:t>
            </a:r>
            <a:r>
              <a:rPr lang="en-US" sz="4200" dirty="0" smtClean="0">
                <a:latin typeface="Times New Roman" pitchFamily="18" charset="0"/>
                <a:cs typeface="Times New Roman" pitchFamily="18" charset="0"/>
              </a:rPr>
              <a:t> In an interference fit there is a negative allowance or interference between the largest hole and the smallest shaft, the shaft being larger than hole. Interference fits may be classified as: (1) Shrink fit (2) Heavy drive fit and (3) Light drive fit.</a:t>
            </a:r>
          </a:p>
          <a:p>
            <a:r>
              <a:rPr lang="en-US" sz="4200" dirty="0" smtClean="0">
                <a:latin typeface="Times New Roman" pitchFamily="18" charset="0"/>
                <a:cs typeface="Times New Roman" pitchFamily="18" charset="0"/>
              </a:rPr>
              <a:t> </a:t>
            </a:r>
          </a:p>
          <a:p>
            <a:r>
              <a:rPr lang="en-US" sz="4200" b="1" dirty="0" smtClean="0">
                <a:latin typeface="Times New Roman" pitchFamily="18" charset="0"/>
                <a:cs typeface="Times New Roman" pitchFamily="18" charset="0"/>
              </a:rPr>
              <a:t>Transition: Fits:</a:t>
            </a:r>
            <a:r>
              <a:rPr lang="en-US" sz="4200" dirty="0" smtClean="0">
                <a:latin typeface="Times New Roman" pitchFamily="18" charset="0"/>
                <a:cs typeface="Times New Roman" pitchFamily="18" charset="0"/>
              </a:rPr>
              <a:t> The use of transition fits does not guarantee either an interference or a clearance, i.e., any pair of parts mating with a transition fit may fit with interference, while another pair with the same fit may have a clearance fit. </a:t>
            </a:r>
          </a:p>
          <a:p>
            <a:r>
              <a:rPr lang="en-US" sz="4200" dirty="0" smtClean="0">
                <a:latin typeface="Times New Roman" pitchFamily="18" charset="0"/>
                <a:cs typeface="Times New Roman" pitchFamily="18" charset="0"/>
              </a:rPr>
              <a:t>Transition fits may be classified as: (1) force fit, (2) tight fit, (3) wringing fit, and (4) push fit.</a:t>
            </a:r>
          </a:p>
          <a:p>
            <a:endParaRPr lang="en-US" dirty="0"/>
          </a:p>
        </p:txBody>
      </p:sp>
      <p:sp>
        <p:nvSpPr>
          <p:cNvPr id="3" name="Title 2"/>
          <p:cNvSpPr>
            <a:spLocks noGrp="1"/>
          </p:cNvSpPr>
          <p:nvPr>
            <p:ph type="title"/>
          </p:nvPr>
        </p:nvSpPr>
        <p:spPr/>
        <p:txBody>
          <a:bodyPr/>
          <a:lstStyle/>
          <a:p>
            <a:r>
              <a:rPr lang="en-US" dirty="0" smtClean="0"/>
              <a:t>TYPES OF FIT</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i="1" dirty="0" smtClean="0">
                <a:latin typeface="Times New Roman" pitchFamily="18" charset="0"/>
                <a:cs typeface="Times New Roman" pitchFamily="18" charset="0"/>
              </a:rPr>
              <a:t>Hand forging: - </a:t>
            </a:r>
            <a:r>
              <a:rPr lang="en-US" sz="2400" b="1" i="1" dirty="0" smtClean="0">
                <a:latin typeface="Times New Roman" pitchFamily="18" charset="0"/>
                <a:cs typeface="Times New Roman" pitchFamily="18" charset="0"/>
              </a:rPr>
              <a:t>The forging is done by hammering the piece of metal, when it is heated to the proper temperature, on an </a:t>
            </a:r>
            <a:r>
              <a:rPr lang="en-US" sz="2400" b="1" dirty="0" smtClean="0">
                <a:latin typeface="Times New Roman" pitchFamily="18" charset="0"/>
                <a:cs typeface="Times New Roman" pitchFamily="18" charset="0"/>
              </a:rPr>
              <a:t>anvil</a:t>
            </a:r>
            <a:r>
              <a:rPr lang="en-US" sz="2400" b="1" i="1" dirty="0" smtClean="0">
                <a:latin typeface="Times New Roman" pitchFamily="18" charset="0"/>
                <a:cs typeface="Times New Roman" pitchFamily="18" charset="0"/>
              </a:rPr>
              <a:t>. While hammering, the heated metal is generally held with suitable tongs. </a:t>
            </a:r>
            <a:r>
              <a:rPr lang="en-US" sz="2400" b="1" dirty="0" smtClean="0">
                <a:latin typeface="Times New Roman" pitchFamily="18" charset="0"/>
                <a:cs typeface="Times New Roman" pitchFamily="18" charset="0"/>
              </a:rPr>
              <a:t>Formers </a:t>
            </a:r>
            <a:r>
              <a:rPr lang="en-US" sz="2400" b="1" i="1" dirty="0" smtClean="0">
                <a:latin typeface="Times New Roman" pitchFamily="18" charset="0"/>
                <a:cs typeface="Times New Roman" pitchFamily="18" charset="0"/>
              </a:rPr>
              <a:t>are held on the forging by the smith while the other end is struck with a sledge by a helper. The surfaces of </a:t>
            </a:r>
            <a:r>
              <a:rPr lang="en-US" sz="2400" b="1" dirty="0" smtClean="0">
                <a:latin typeface="Times New Roman" pitchFamily="18" charset="0"/>
                <a:cs typeface="Times New Roman" pitchFamily="18" charset="0"/>
              </a:rPr>
              <a:t>former</a:t>
            </a:r>
            <a:r>
              <a:rPr lang="en-US" sz="2400" b="1" i="1" dirty="0" smtClean="0">
                <a:latin typeface="Times New Roman" pitchFamily="18" charset="0"/>
                <a:cs typeface="Times New Roman" pitchFamily="18" charset="0"/>
              </a:rPr>
              <a:t> have different shapes, and they are used to impart these shapes to the forgings. One type of former, called a </a:t>
            </a:r>
            <a:r>
              <a:rPr lang="en-US" sz="2400" b="1" dirty="0" smtClean="0">
                <a:latin typeface="Times New Roman" pitchFamily="18" charset="0"/>
                <a:cs typeface="Times New Roman" pitchFamily="18" charset="0"/>
              </a:rPr>
              <a:t>fuller</a:t>
            </a:r>
            <a:r>
              <a:rPr lang="en-US" sz="2400" b="1" i="1" dirty="0" smtClean="0">
                <a:latin typeface="Times New Roman" pitchFamily="18" charset="0"/>
                <a:cs typeface="Times New Roman" pitchFamily="18" charset="0"/>
              </a:rPr>
              <a:t>, having a well-rounded chisel-shaped edge is used to draw out the work. </a:t>
            </a:r>
            <a:endParaRPr lang="en-US" sz="2400" dirty="0">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t>FORGING</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latin typeface="Times New Roman" pitchFamily="18" charset="0"/>
                <a:cs typeface="Times New Roman" pitchFamily="18" charset="0"/>
              </a:rPr>
              <a:t>LATHE:  </a:t>
            </a:r>
            <a:r>
              <a:rPr lang="en-US" dirty="0" smtClean="0">
                <a:latin typeface="Times New Roman" pitchFamily="18" charset="0"/>
                <a:cs typeface="Times New Roman" pitchFamily="18" charset="0"/>
              </a:rPr>
              <a:t>The first useful form of lathe was made by H. </a:t>
            </a:r>
            <a:r>
              <a:rPr lang="en-US" dirty="0" err="1" smtClean="0">
                <a:latin typeface="Times New Roman" pitchFamily="18" charset="0"/>
                <a:cs typeface="Times New Roman" pitchFamily="18" charset="0"/>
              </a:rPr>
              <a:t>Moudslay</a:t>
            </a:r>
            <a:r>
              <a:rPr lang="en-US" dirty="0" smtClean="0">
                <a:latin typeface="Times New Roman" pitchFamily="18" charset="0"/>
                <a:cs typeface="Times New Roman" pitchFamily="18" charset="0"/>
              </a:rPr>
              <a:t> (British) in 1800. Lathe was the first useful machine which came into existence as a useful machine for metal cutting. Lathe is a machine tool which holds the work between two rigid and strong supports the work piece revolves and tool is fed against the work. The work revolves about its own axis to cut the desired material.</a:t>
            </a:r>
          </a:p>
          <a:p>
            <a:endParaRPr lang="en-US" dirty="0" smtClean="0"/>
          </a:p>
          <a:p>
            <a:endParaRPr lang="en-US" dirty="0"/>
          </a:p>
        </p:txBody>
      </p:sp>
      <p:sp>
        <p:nvSpPr>
          <p:cNvPr id="3" name="Title 2"/>
          <p:cNvSpPr>
            <a:spLocks noGrp="1"/>
          </p:cNvSpPr>
          <p:nvPr>
            <p:ph type="title"/>
          </p:nvPr>
        </p:nvSpPr>
        <p:spPr/>
        <p:txBody>
          <a:bodyPr/>
          <a:lstStyle/>
          <a:p>
            <a:r>
              <a:rPr lang="en-US" dirty="0" smtClean="0"/>
              <a:t>WORKSHOP MACHINES</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1026" name="Picture 2" descr="DKB LATHE 001"/>
          <p:cNvPicPr>
            <a:picLocks noChangeAspect="1" noChangeArrowheads="1"/>
          </p:cNvPicPr>
          <p:nvPr/>
        </p:nvPicPr>
        <p:blipFill>
          <a:blip r:embed="rId2" cstate="print"/>
          <a:srcRect/>
          <a:stretch>
            <a:fillRect/>
          </a:stretch>
        </p:blipFill>
        <p:spPr bwMode="auto">
          <a:xfrm>
            <a:off x="1043608" y="1988840"/>
            <a:ext cx="6480720" cy="39604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80728"/>
            <a:ext cx="8229600" cy="5472608"/>
          </a:xfrm>
        </p:spPr>
        <p:txBody>
          <a:bodyPr>
            <a:normAutofit fontScale="70000" lnSpcReduction="20000"/>
          </a:bodyPr>
          <a:lstStyle/>
          <a:p>
            <a:r>
              <a:rPr lang="en-US" sz="3400" b="1" dirty="0" smtClean="0">
                <a:latin typeface="Times New Roman" pitchFamily="18" charset="0"/>
                <a:cs typeface="Times New Roman" pitchFamily="18" charset="0"/>
              </a:rPr>
              <a:t>MAIN PARTS OF A LATHE</a:t>
            </a:r>
            <a:r>
              <a:rPr lang="en-US" sz="3400" dirty="0" smtClean="0">
                <a:latin typeface="Times New Roman" pitchFamily="18" charset="0"/>
                <a:cs typeface="Times New Roman" pitchFamily="18" charset="0"/>
              </a:rPr>
              <a:t>:-1.Bed   2.Head stock 3.Tail stock 4.Carriage 5.Feed Mechanism 6.Legs.</a:t>
            </a:r>
          </a:p>
          <a:p>
            <a:r>
              <a:rPr lang="en-US" sz="3400" b="1" dirty="0" smtClean="0">
                <a:latin typeface="Times New Roman" pitchFamily="18" charset="0"/>
                <a:cs typeface="Times New Roman" pitchFamily="18" charset="0"/>
              </a:rPr>
              <a:t>Bed: - </a:t>
            </a:r>
            <a:r>
              <a:rPr lang="en-US" sz="3400" dirty="0" smtClean="0">
                <a:latin typeface="Times New Roman" pitchFamily="18" charset="0"/>
                <a:cs typeface="Times New Roman" pitchFamily="18" charset="0"/>
              </a:rPr>
              <a:t>The bed of the lathe is the base on which different fixed and operating parts of the lathe are mounted. It provides inverted guide ways for well guided and controlled movement of the operating parts (Carriage) . It withstands various forces exerted on the cutting tool during operation .Bed is made of cast iron alloyed with nickel and aluminum.   </a:t>
            </a:r>
          </a:p>
          <a:p>
            <a:r>
              <a:rPr lang="en-US" sz="3400" b="1" dirty="0" smtClean="0">
                <a:latin typeface="Times New Roman" pitchFamily="18" charset="0"/>
                <a:cs typeface="Times New Roman" pitchFamily="18" charset="0"/>
              </a:rPr>
              <a:t>Head Stock: -</a:t>
            </a:r>
            <a:r>
              <a:rPr lang="en-US" sz="3400" dirty="0" smtClean="0">
                <a:latin typeface="Times New Roman" pitchFamily="18" charset="0"/>
                <a:cs typeface="Times New Roman" pitchFamily="18" charset="0"/>
              </a:rPr>
              <a:t> Head stock is housing for the driving pulleys and back gears. The head stock is secured at the left end of the lathe bed. It provides mechanism for work rotation at multiple speeds. It contains a hollow spindles and mechanism for driving and altering the spindle speed. </a:t>
            </a:r>
          </a:p>
          <a:p>
            <a:r>
              <a:rPr lang="en-US" sz="3400" b="1" dirty="0" smtClean="0">
                <a:latin typeface="Times New Roman" pitchFamily="18" charset="0"/>
                <a:cs typeface="Times New Roman" pitchFamily="18" charset="0"/>
              </a:rPr>
              <a:t>Tail Stock:-</a:t>
            </a:r>
            <a:r>
              <a:rPr lang="en-US" sz="3400" dirty="0" smtClean="0">
                <a:latin typeface="Times New Roman" pitchFamily="18" charset="0"/>
                <a:cs typeface="Times New Roman" pitchFamily="18" charset="0"/>
              </a:rPr>
              <a:t>The tail stock is located on the ways at the right end of the bed. It has two main uses: - (1) It supports the other end of the work (2) It holds tool for performing operations such as drilling, reaming, tapping etc</a:t>
            </a:r>
            <a:r>
              <a:rPr lang="en-US" dirty="0" smtClean="0"/>
              <a:t>.</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755576" y="2721496"/>
            <a:ext cx="7992888"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Saddle: </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It is the part of carriage which slides along the bed ways and supports the cross slide, compound rest and tool post.</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Cross Slide: </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It is mounted on the saddle and moves in a direction normal to the axis of main spindle. It may be operated by hand; cross feed may be given by power feed through apron mechanism.</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044016"/>
          </a:xfrm>
        </p:spPr>
        <p:txBody>
          <a:bodyPr>
            <a:normAutofit fontScale="77500" lnSpcReduction="20000"/>
          </a:bodyPr>
          <a:lstStyle/>
          <a:p>
            <a:r>
              <a:rPr lang="en-US" sz="3100" b="1" dirty="0" smtClean="0">
                <a:latin typeface="Times New Roman" pitchFamily="18" charset="0"/>
                <a:cs typeface="Times New Roman" pitchFamily="18" charset="0"/>
              </a:rPr>
              <a:t>Compound Rest:</a:t>
            </a:r>
            <a:r>
              <a:rPr lang="en-US" sz="3100" dirty="0" smtClean="0">
                <a:latin typeface="Times New Roman" pitchFamily="18" charset="0"/>
                <a:cs typeface="Times New Roman" pitchFamily="18" charset="0"/>
              </a:rPr>
              <a:t> It is mounted on the cross slide and carries a graduated circle base. The circle is graduated on the cross slide in degrees and compound rest may swivel to any angle on horizontal plane on the circular base. The upper part of the compound rest called compound slide can be moved by   a feed screw. </a:t>
            </a:r>
          </a:p>
          <a:p>
            <a:r>
              <a:rPr lang="en-US" sz="3100" b="1" dirty="0" smtClean="0">
                <a:latin typeface="Times New Roman" pitchFamily="18" charset="0"/>
                <a:cs typeface="Times New Roman" pitchFamily="18" charset="0"/>
              </a:rPr>
              <a:t>Tool Post:</a:t>
            </a:r>
            <a:r>
              <a:rPr lang="en-US" sz="3100" dirty="0" smtClean="0">
                <a:latin typeface="Times New Roman" pitchFamily="18" charset="0"/>
                <a:cs typeface="Times New Roman" pitchFamily="18" charset="0"/>
              </a:rPr>
              <a:t> It is the top most part of the carriage and it is used for holding the tool.   </a:t>
            </a:r>
          </a:p>
          <a:p>
            <a:r>
              <a:rPr lang="en-US" sz="3100" b="1" dirty="0" smtClean="0">
                <a:latin typeface="Times New Roman" pitchFamily="18" charset="0"/>
                <a:cs typeface="Times New Roman" pitchFamily="18" charset="0"/>
              </a:rPr>
              <a:t>Apron: </a:t>
            </a:r>
            <a:r>
              <a:rPr lang="en-US" sz="3100" dirty="0" smtClean="0">
                <a:latin typeface="Times New Roman" pitchFamily="18" charset="0"/>
                <a:cs typeface="Times New Roman" pitchFamily="18" charset="0"/>
              </a:rPr>
              <a:t>It is the hanging part in front of the carriage. It serves as housing for a no. of gear trains through which power feed can be given to the carriage and cross slide.</a:t>
            </a:r>
          </a:p>
          <a:p>
            <a:r>
              <a:rPr lang="en-US" sz="3100" b="1" dirty="0" smtClean="0">
                <a:latin typeface="Times New Roman" pitchFamily="18" charset="0"/>
                <a:cs typeface="Times New Roman" pitchFamily="18" charset="0"/>
              </a:rPr>
              <a:t>Legs: </a:t>
            </a:r>
            <a:r>
              <a:rPr lang="en-US" sz="3100" dirty="0" smtClean="0">
                <a:latin typeface="Times New Roman" pitchFamily="18" charset="0"/>
                <a:cs typeface="Times New Roman" pitchFamily="18" charset="0"/>
              </a:rPr>
              <a:t>They are the supports which carry the entire load of the machine over them.</a:t>
            </a:r>
          </a:p>
          <a:p>
            <a:r>
              <a:rPr lang="en-US" sz="3100" b="1" dirty="0" smtClean="0">
                <a:latin typeface="Times New Roman" pitchFamily="18" charset="0"/>
                <a:cs typeface="Times New Roman" pitchFamily="18" charset="0"/>
              </a:rPr>
              <a:t> </a:t>
            </a:r>
            <a:endParaRPr lang="en-US" sz="3100" dirty="0" smtClean="0">
              <a:latin typeface="Times New Roman" pitchFamily="18" charset="0"/>
              <a:cs typeface="Times New Roman" pitchFamily="18" charset="0"/>
            </a:endParaRPr>
          </a:p>
          <a:p>
            <a:r>
              <a:rPr lang="en-US" sz="3100" b="1" dirty="0" smtClean="0">
                <a:latin typeface="Times New Roman" pitchFamily="18" charset="0"/>
                <a:cs typeface="Times New Roman" pitchFamily="18" charset="0"/>
              </a:rPr>
              <a:t>Centering: </a:t>
            </a:r>
            <a:r>
              <a:rPr lang="en-US" sz="3100" dirty="0" smtClean="0">
                <a:latin typeface="Times New Roman" pitchFamily="18" charset="0"/>
                <a:cs typeface="Times New Roman" pitchFamily="18" charset="0"/>
              </a:rPr>
              <a:t>The</a:t>
            </a:r>
            <a:r>
              <a:rPr lang="en-US" sz="3100" b="1" dirty="0" smtClean="0">
                <a:latin typeface="Times New Roman" pitchFamily="18" charset="0"/>
                <a:cs typeface="Times New Roman" pitchFamily="18" charset="0"/>
              </a:rPr>
              <a:t> </a:t>
            </a:r>
            <a:r>
              <a:rPr lang="en-US" sz="3100" dirty="0" smtClean="0">
                <a:latin typeface="Times New Roman" pitchFamily="18" charset="0"/>
                <a:cs typeface="Times New Roman" pitchFamily="18" charset="0"/>
              </a:rPr>
              <a:t>centering is the process of making the longitudinal axis of job coinciding with the axis of chuck.</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40768"/>
            <a:ext cx="8229600" cy="5040560"/>
          </a:xfrm>
        </p:spPr>
        <p:txBody>
          <a:bodyPr>
            <a:normAutofit fontScale="62500" lnSpcReduction="20000"/>
          </a:bodyPr>
          <a:lstStyle/>
          <a:p>
            <a:r>
              <a:rPr lang="en-US" b="1" dirty="0" smtClean="0">
                <a:latin typeface="Times New Roman" pitchFamily="18" charset="0"/>
                <a:cs typeface="Times New Roman" pitchFamily="18" charset="0"/>
              </a:rPr>
              <a:t>Facing: </a:t>
            </a:r>
            <a:r>
              <a:rPr lang="en-US" dirty="0" smtClean="0">
                <a:latin typeface="Times New Roman" pitchFamily="18" charset="0"/>
                <a:cs typeface="Times New Roman" pitchFamily="18" charset="0"/>
              </a:rPr>
              <a:t>In this operation feeding of the tool is perpendicular to the axis of rotation of the job. By this operation ends of a job is machined to produce a flat surface perpendicular to the axis.  </a:t>
            </a:r>
          </a:p>
          <a:p>
            <a:r>
              <a:rPr lang="en-US" b="1"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Turning: </a:t>
            </a:r>
            <a:r>
              <a:rPr lang="en-US" dirty="0" smtClean="0">
                <a:latin typeface="Times New Roman" pitchFamily="18" charset="0"/>
                <a:cs typeface="Times New Roman" pitchFamily="18" charset="0"/>
              </a:rPr>
              <a:t>Turning is the operation of removing excess material from the work piece to produce a cone shaped or cylindrical surface. Various turnings are as follows:</a:t>
            </a:r>
          </a:p>
          <a:p>
            <a:r>
              <a:rPr lang="en-US" b="1" dirty="0" smtClean="0">
                <a:latin typeface="Times New Roman" pitchFamily="18" charset="0"/>
                <a:cs typeface="Times New Roman" pitchFamily="18" charset="0"/>
              </a:rPr>
              <a:t>Straight Turning:</a:t>
            </a:r>
            <a:r>
              <a:rPr lang="en-US" dirty="0" smtClean="0">
                <a:latin typeface="Times New Roman" pitchFamily="18" charset="0"/>
                <a:cs typeface="Times New Roman" pitchFamily="18" charset="0"/>
              </a:rPr>
              <a:t> In this operation the job is rotated about the lathe axis and the tool is fed parallel to the lathe axis. The straight turning produces a cylindrical by removing excess metal from the work piece.</a:t>
            </a:r>
          </a:p>
          <a:p>
            <a:r>
              <a:rPr lang="en-US" b="1" dirty="0" smtClean="0">
                <a:latin typeface="Times New Roman" pitchFamily="18" charset="0"/>
                <a:cs typeface="Times New Roman" pitchFamily="18" charset="0"/>
              </a:rPr>
              <a:t>Taper Turning:</a:t>
            </a:r>
            <a:r>
              <a:rPr lang="en-US" dirty="0" smtClean="0">
                <a:latin typeface="Times New Roman" pitchFamily="18" charset="0"/>
                <a:cs typeface="Times New Roman" pitchFamily="18" charset="0"/>
              </a:rPr>
              <a:t> Taper turning means to produce a conical surface on the job. In this operation job rotates about the lathe axis and the tool is fed at an angle to the lathe axis.   </a:t>
            </a:r>
          </a:p>
          <a:p>
            <a:r>
              <a:rPr lang="en-US" b="1"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Chamfering:</a:t>
            </a:r>
            <a:r>
              <a:rPr lang="en-US" dirty="0" smtClean="0">
                <a:latin typeface="Times New Roman" pitchFamily="18" charset="0"/>
                <a:cs typeface="Times New Roman" pitchFamily="18" charset="0"/>
              </a:rPr>
              <a:t> It is the operation of beveling the extreme end of work piece. This is done to remove the burrs to have a better look, to pass the nut freely on the threaded work piece.</a:t>
            </a:r>
          </a:p>
          <a:p>
            <a:r>
              <a:rPr lang="en-US" b="1"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Thread Cutting:</a:t>
            </a:r>
            <a:r>
              <a:rPr lang="en-US" dirty="0" smtClean="0">
                <a:latin typeface="Times New Roman" pitchFamily="18" charset="0"/>
                <a:cs typeface="Times New Roman" pitchFamily="18" charset="0"/>
              </a:rPr>
              <a:t> It is the most important operation performed on a lathe. The principle of thread cutting is to produce a helical groove on job surface by feeding the tool longitudinally when the job is rotated by a chuck.</a:t>
            </a:r>
          </a:p>
          <a:p>
            <a:r>
              <a:rPr lang="en-US" dirty="0" smtClean="0">
                <a:latin typeface="Times New Roman" pitchFamily="18" charset="0"/>
                <a:cs typeface="Times New Roman" pitchFamily="18" charset="0"/>
              </a:rPr>
              <a:t>                            The longitudinal feed should be equal to the pitch of the thread to be cut per revolution of the work piece.</a:t>
            </a:r>
          </a:p>
          <a:p>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normAutofit fontScale="90000"/>
          </a:bodyPr>
          <a:lstStyle/>
          <a:p>
            <a:r>
              <a:rPr lang="en-US" dirty="0" smtClean="0"/>
              <a:t> </a:t>
            </a:r>
            <a:br>
              <a:rPr lang="en-US" dirty="0" smtClean="0"/>
            </a:br>
            <a:r>
              <a:rPr lang="en-US" dirty="0" smtClean="0"/>
              <a:t>LATHE    OPERATIONS:</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
            </a:r>
            <a:br>
              <a:rPr lang="en-US" dirty="0" smtClean="0"/>
            </a:br>
            <a:r>
              <a:rPr lang="en-US" dirty="0" smtClean="0"/>
              <a:t>DRILLING MACHINE</a:t>
            </a:r>
            <a:endParaRPr lang="en-US" dirty="0"/>
          </a:p>
        </p:txBody>
      </p:sp>
      <p:pic>
        <p:nvPicPr>
          <p:cNvPr id="47106" name="Picture 2" descr="DKB DRILING 005"/>
          <p:cNvPicPr>
            <a:picLocks noChangeAspect="1" noChangeArrowheads="1"/>
          </p:cNvPicPr>
          <p:nvPr/>
        </p:nvPicPr>
        <p:blipFill>
          <a:blip r:embed="rId2" cstate="print"/>
          <a:srcRect/>
          <a:stretch>
            <a:fillRect/>
          </a:stretch>
        </p:blipFill>
        <p:spPr bwMode="auto">
          <a:xfrm>
            <a:off x="971600" y="1844824"/>
            <a:ext cx="7056784" cy="43204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Times New Roman" pitchFamily="18" charset="0"/>
                <a:cs typeface="Times New Roman" pitchFamily="18" charset="0"/>
              </a:rPr>
              <a:t>Boring machine is used to bore holes in large and heavy parts, which are practically impossible to hold and rotate in an engine lathe or a drilling machine. These parts are – engine frames, steam engine cylinders, machine housing etc.</a:t>
            </a:r>
          </a:p>
          <a:p>
            <a:endParaRPr lang="en-US" dirty="0"/>
          </a:p>
        </p:txBody>
      </p:sp>
      <p:sp>
        <p:nvSpPr>
          <p:cNvPr id="3" name="Title 2"/>
          <p:cNvSpPr>
            <a:spLocks noGrp="1"/>
          </p:cNvSpPr>
          <p:nvPr>
            <p:ph type="title"/>
          </p:nvPr>
        </p:nvSpPr>
        <p:spPr/>
        <p:txBody>
          <a:bodyPr>
            <a:normAutofit fontScale="90000"/>
          </a:bodyPr>
          <a:lstStyle/>
          <a:p>
            <a:r>
              <a:rPr lang="en-US" dirty="0" smtClean="0"/>
              <a:t> </a:t>
            </a:r>
            <a:br>
              <a:rPr lang="en-US" dirty="0" smtClean="0"/>
            </a:br>
            <a:r>
              <a:rPr lang="en-US" dirty="0" smtClean="0"/>
              <a:t>BORING MACHINE</a:t>
            </a:r>
            <a:br>
              <a:rPr lang="en-US" dirty="0" smtClean="0"/>
            </a:b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LAYOUT OF BORING MACHINE</a:t>
            </a:r>
            <a:endParaRPr lang="en-US" dirty="0"/>
          </a:p>
        </p:txBody>
      </p:sp>
      <p:pic>
        <p:nvPicPr>
          <p:cNvPr id="48130" name="Picture 2" descr="DKB DRILING 009"/>
          <p:cNvPicPr>
            <a:picLocks noChangeAspect="1" noChangeArrowheads="1"/>
          </p:cNvPicPr>
          <p:nvPr/>
        </p:nvPicPr>
        <p:blipFill>
          <a:blip r:embed="rId2" cstate="print"/>
          <a:srcRect/>
          <a:stretch>
            <a:fillRect/>
          </a:stretch>
        </p:blipFill>
        <p:spPr bwMode="auto">
          <a:xfrm>
            <a:off x="827584" y="1772816"/>
            <a:ext cx="7488832" cy="42484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2600" b="1" dirty="0" smtClean="0">
                <a:latin typeface="Times New Roman" pitchFamily="18" charset="0"/>
                <a:cs typeface="Times New Roman" pitchFamily="18" charset="0"/>
              </a:rPr>
              <a:t>WORKING PRINCIPLE:-</a:t>
            </a:r>
            <a:r>
              <a:rPr lang="en-US" sz="2600" dirty="0" smtClean="0">
                <a:latin typeface="Times New Roman" pitchFamily="18" charset="0"/>
                <a:cs typeface="Times New Roman" pitchFamily="18" charset="0"/>
              </a:rPr>
              <a:t>The job is rigidly held in a vice or clamp directly on the machine table. The tool is held in the tool post mounted on the ram of the machine. This ram reciprocates to and fro. In doing so the tool cuts materials in the forward stroke. Return stroke is called idle stroke because no material cutting takes place in that stroke. The job is given an indexed feed in a direction normal to the line of action of cutting tool.</a:t>
            </a:r>
          </a:p>
          <a:p>
            <a:r>
              <a:rPr lang="en-US" sz="2600" dirty="0" smtClean="0">
                <a:latin typeface="Times New Roman" pitchFamily="18" charset="0"/>
                <a:cs typeface="Times New Roman" pitchFamily="18" charset="0"/>
              </a:rPr>
              <a:t>              The time spent in return stroke is obviously a waste. We cannot make this time equal to zero, but it can be reduced. A mechanism called Whitworth Quick Return Mechanism is fitted in the shaper to reduce the time wastage during return (idle) stroke.</a:t>
            </a:r>
          </a:p>
          <a:p>
            <a:endParaRPr lang="en-US" dirty="0"/>
          </a:p>
        </p:txBody>
      </p:sp>
      <p:sp>
        <p:nvSpPr>
          <p:cNvPr id="3" name="Title 2"/>
          <p:cNvSpPr>
            <a:spLocks noGrp="1"/>
          </p:cNvSpPr>
          <p:nvPr>
            <p:ph type="title"/>
          </p:nvPr>
        </p:nvSpPr>
        <p:spPr/>
        <p:txBody>
          <a:bodyPr>
            <a:normAutofit fontScale="90000"/>
          </a:bodyPr>
          <a:lstStyle/>
          <a:p>
            <a:r>
              <a:rPr lang="en-US" dirty="0" smtClean="0"/>
              <a:t> </a:t>
            </a:r>
            <a:br>
              <a:rPr lang="en-US" dirty="0" smtClean="0"/>
            </a:br>
            <a:r>
              <a:rPr lang="en-US" dirty="0" smtClean="0"/>
              <a:t>SHAPER</a:t>
            </a:r>
            <a:br>
              <a:rPr lang="en-US" dirty="0" smtClean="0"/>
            </a:b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Hand forging is employed only to shape a small number of light forgings chiefly in repair shops. Hand forging has, of recent years, been superseded by power forging.</a:t>
            </a:r>
          </a:p>
          <a:p>
            <a:endParaRPr lang="en-US" b="1" dirty="0" smtClean="0"/>
          </a:p>
          <a:p>
            <a:r>
              <a:rPr lang="en-US" b="1" dirty="0" smtClean="0"/>
              <a:t>Power forging:</a:t>
            </a:r>
            <a:r>
              <a:rPr lang="en-US" dirty="0" smtClean="0"/>
              <a:t> Large machine part cannot be forged by hand, since the comparatively light blow of a hand-or sledge-hammer is unable to produce a great degree of deformation in the metal being forged. Moreover, hand forging is a lengthy process and requires repeated heating of the metal. This has led to the use of power hammers and presses in forging. Machines which work on forgings by blow are called </a:t>
            </a:r>
            <a:r>
              <a:rPr lang="en-US" i="1" dirty="0" smtClean="0"/>
              <a:t>hammers, </a:t>
            </a:r>
            <a:r>
              <a:rPr lang="en-US" dirty="0" smtClean="0"/>
              <a:t>while those working by pressure are called </a:t>
            </a:r>
            <a:r>
              <a:rPr lang="en-US" i="1" dirty="0" smtClean="0"/>
              <a:t>presses.</a:t>
            </a:r>
            <a:endParaRPr lang="en-US" dirty="0" smtClean="0"/>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LAYOUT OF SHAPER</a:t>
            </a:r>
            <a:endParaRPr lang="en-US" dirty="0"/>
          </a:p>
        </p:txBody>
      </p:sp>
      <p:pic>
        <p:nvPicPr>
          <p:cNvPr id="49154" name="Picture 2" descr="DKB-1"/>
          <p:cNvPicPr>
            <a:picLocks noChangeAspect="1" noChangeArrowheads="1"/>
          </p:cNvPicPr>
          <p:nvPr/>
        </p:nvPicPr>
        <p:blipFill>
          <a:blip r:embed="rId2" cstate="print"/>
          <a:srcRect/>
          <a:stretch>
            <a:fillRect/>
          </a:stretch>
        </p:blipFill>
        <p:spPr bwMode="auto">
          <a:xfrm>
            <a:off x="827584" y="1628800"/>
            <a:ext cx="7200800" cy="44644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Times New Roman" pitchFamily="18" charset="0"/>
                <a:cs typeface="Times New Roman" pitchFamily="18" charset="0"/>
              </a:rPr>
              <a:t>The helical groove cut on an internal or external cylindrical surface is called thread. The thread on internal cylindrical surface is called internal thread and that on external cylindrical surface is called external thread. According to movement, threads are of two types: -</a:t>
            </a:r>
          </a:p>
          <a:p>
            <a:r>
              <a:rPr lang="en-US" dirty="0" smtClean="0">
                <a:latin typeface="Times New Roman" pitchFamily="18" charset="0"/>
                <a:cs typeface="Times New Roman" pitchFamily="18" charset="0"/>
              </a:rPr>
              <a:t> 1. Right hand threads </a:t>
            </a:r>
          </a:p>
          <a:p>
            <a:r>
              <a:rPr lang="en-US" dirty="0" smtClean="0">
                <a:latin typeface="Times New Roman" pitchFamily="18" charset="0"/>
                <a:cs typeface="Times New Roman" pitchFamily="18" charset="0"/>
              </a:rPr>
              <a:t> 2. Left hand threads.</a:t>
            </a:r>
          </a:p>
          <a:p>
            <a:endParaRPr lang="en-US" dirty="0"/>
          </a:p>
        </p:txBody>
      </p:sp>
      <p:sp>
        <p:nvSpPr>
          <p:cNvPr id="3" name="Title 2"/>
          <p:cNvSpPr>
            <a:spLocks noGrp="1"/>
          </p:cNvSpPr>
          <p:nvPr>
            <p:ph type="title"/>
          </p:nvPr>
        </p:nvSpPr>
        <p:spPr/>
        <p:txBody>
          <a:bodyPr/>
          <a:lstStyle/>
          <a:p>
            <a:r>
              <a:rPr lang="en-US" dirty="0" smtClean="0"/>
              <a:t>THREADS</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50178" name="Picture 2" descr="DKB-1 006"/>
          <p:cNvPicPr>
            <a:picLocks noChangeAspect="1" noChangeArrowheads="1"/>
          </p:cNvPicPr>
          <p:nvPr/>
        </p:nvPicPr>
        <p:blipFill>
          <a:blip r:embed="rId2" cstate="print"/>
          <a:srcRect/>
          <a:stretch>
            <a:fillRect/>
          </a:stretch>
        </p:blipFill>
        <p:spPr bwMode="auto">
          <a:xfrm>
            <a:off x="1619672" y="1772816"/>
            <a:ext cx="6264696" cy="4464496"/>
          </a:xfrm>
          <a:prstGeom prst="rect">
            <a:avLst/>
          </a:prstGeom>
          <a:noFill/>
          <a:ln w="9525">
            <a:noFill/>
            <a:miter lim="800000"/>
            <a:headEnd/>
            <a:tailEnd/>
          </a:ln>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latin typeface="Times New Roman" pitchFamily="18" charset="0"/>
                <a:cs typeface="Times New Roman" pitchFamily="18" charset="0"/>
              </a:rPr>
              <a:t>INTRODUCTION</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basic purpose of manufacturing is to produce engineering materials and parts to specified shape, size and finish. The specifications for the shape, sizes and finishes are furnished to the shop by part drawings or manufacturing drawings. These specifications are often called quality characteristics.</a:t>
            </a:r>
          </a:p>
          <a:p>
            <a:endParaRPr lang="en-US" dirty="0"/>
          </a:p>
        </p:txBody>
      </p:sp>
      <p:sp>
        <p:nvSpPr>
          <p:cNvPr id="3" name="Title 2"/>
          <p:cNvSpPr>
            <a:spLocks noGrp="1"/>
          </p:cNvSpPr>
          <p:nvPr>
            <p:ph type="title"/>
          </p:nvPr>
        </p:nvSpPr>
        <p:spPr/>
        <p:txBody>
          <a:bodyPr>
            <a:normAutofit/>
          </a:bodyPr>
          <a:lstStyle/>
          <a:p>
            <a:r>
              <a:rPr lang="en-US" sz="4000" dirty="0" smtClean="0">
                <a:latin typeface="Times New Roman" pitchFamily="18" charset="0"/>
                <a:cs typeface="Times New Roman" pitchFamily="18" charset="0"/>
              </a:rPr>
              <a:t>QUALITY CONTROLS </a:t>
            </a:r>
            <a:endParaRPr lang="en-US" sz="4000"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b="1" dirty="0" smtClean="0">
                <a:latin typeface="Times New Roman" pitchFamily="18" charset="0"/>
                <a:cs typeface="Times New Roman" pitchFamily="18" charset="0"/>
              </a:rPr>
              <a:t>Inspection</a:t>
            </a:r>
            <a:r>
              <a:rPr lang="en-US" dirty="0" smtClean="0">
                <a:latin typeface="Times New Roman" pitchFamily="18" charset="0"/>
                <a:cs typeface="Times New Roman" pitchFamily="18" charset="0"/>
              </a:rPr>
              <a:t>:-Inspection is the method of measuring and/or checking the quality of product in terms of specified standard. There are three basic areas of inspection: - (1) Receiving inspection, (2) In process inspection and (3) Final inspection.</a:t>
            </a:r>
          </a:p>
          <a:p>
            <a:r>
              <a:rPr lang="en-US" b="1" dirty="0" smtClean="0">
                <a:latin typeface="Times New Roman" pitchFamily="18" charset="0"/>
                <a:cs typeface="Times New Roman" pitchFamily="18" charset="0"/>
              </a:rPr>
              <a:t>Quality Control</a:t>
            </a:r>
            <a:r>
              <a:rPr lang="en-US" dirty="0" smtClean="0">
                <a:latin typeface="Times New Roman" pitchFamily="18" charset="0"/>
                <a:cs typeface="Times New Roman" pitchFamily="18" charset="0"/>
              </a:rPr>
              <a:t>: - The word “quality” as used in manufacturing implies “the best for the money in vested” and does not necessarily mean the “best”. A component is said to be of good quality if it works well in a particular situation for which it is meant while in other situation it may not work well and it is said to be bad quality. The word “control” implies regulation and regulation implies observation and manipulation. It suggests when to inspect and how much to inspect.</a:t>
            </a:r>
          </a:p>
          <a:p>
            <a:r>
              <a:rPr lang="en-US" dirty="0" smtClean="0">
                <a:latin typeface="Times New Roman" pitchFamily="18" charset="0"/>
                <a:cs typeface="Times New Roman" pitchFamily="18" charset="0"/>
              </a:rPr>
              <a:t>            Inspection is considered to be tool of quality control. It checks the products while quality control attempts to bring the variable factors under control.</a:t>
            </a:r>
          </a:p>
          <a:p>
            <a:endParaRPr lang="en-US" dirty="0"/>
          </a:p>
        </p:txBody>
      </p:sp>
      <p:sp>
        <p:nvSpPr>
          <p:cNvPr id="3" name="Title 2"/>
          <p:cNvSpPr>
            <a:spLocks noGrp="1"/>
          </p:cNvSpPr>
          <p:nvPr>
            <p:ph type="title"/>
          </p:nvPr>
        </p:nvSpPr>
        <p:spPr>
          <a:xfrm>
            <a:off x="457200" y="476672"/>
            <a:ext cx="8229600" cy="1152128"/>
          </a:xfrm>
        </p:spPr>
        <p:txBody>
          <a:bodyPr>
            <a:normAutofit fontScale="90000"/>
          </a:bodyPr>
          <a:lstStyle/>
          <a:p>
            <a:r>
              <a:rPr lang="en-US" dirty="0" smtClean="0"/>
              <a:t>INSPECTION AND QUALITY CONTROL</a:t>
            </a:r>
            <a:br>
              <a:rPr lang="en-US" dirty="0" smtClean="0"/>
            </a:b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52736"/>
            <a:ext cx="8229600" cy="5472608"/>
          </a:xfrm>
        </p:spPr>
        <p:txBody>
          <a:bodyPr>
            <a:normAutofit fontScale="77500" lnSpcReduction="20000"/>
          </a:bodyPr>
          <a:lstStyle/>
          <a:p>
            <a:r>
              <a:rPr lang="en-US" b="1" dirty="0" smtClean="0"/>
              <a:t>THE ISO 9000</a:t>
            </a:r>
            <a:endParaRPr lang="en-US" dirty="0" smtClean="0"/>
          </a:p>
          <a:p>
            <a:r>
              <a:rPr lang="en-US" dirty="0" smtClean="0"/>
              <a:t>ISO 9000 is a family of international standards for quality management and assurance. ISO 9001, ISO 9002, and ISO 9003 detail the requirements, which must be met. ISO 9000 and ISO 9004 are guidelines. Listed below are the models that make up the ISO 9000 family of standards.</a:t>
            </a:r>
          </a:p>
          <a:p>
            <a:r>
              <a:rPr lang="en-US" dirty="0" smtClean="0"/>
              <a:t> </a:t>
            </a:r>
          </a:p>
          <a:p>
            <a:r>
              <a:rPr lang="en-US" dirty="0" smtClean="0"/>
              <a:t>ISO9001 Quality System is a model for quality assurance in design/development, production, installation, and servicing. ISO 9001 is made up of 20 sets of quality system requirements.</a:t>
            </a:r>
          </a:p>
          <a:p>
            <a:r>
              <a:rPr lang="en-US" dirty="0" smtClean="0"/>
              <a:t>ISO 9002 Quality System is a model for quality assurance in production and installation.</a:t>
            </a:r>
          </a:p>
          <a:p>
            <a:r>
              <a:rPr lang="en-US" dirty="0" smtClean="0"/>
              <a:t>ISO 9003 Quality System is the model for quality assurance in final inspection and test.</a:t>
            </a:r>
          </a:p>
          <a:p>
            <a:r>
              <a:rPr lang="en-US" dirty="0" smtClean="0"/>
              <a:t>ISO 9004-1 and the other parts of ISO 9004 are the standards of guidelines on the elements of quality management and a quality system.</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b="1" dirty="0" smtClean="0"/>
              <a:t>Introduction:</a:t>
            </a:r>
            <a:endParaRPr lang="en-US" dirty="0" smtClean="0"/>
          </a:p>
          <a:p>
            <a:r>
              <a:rPr lang="en-US" dirty="0" smtClean="0">
                <a:latin typeface="Times New Roman" pitchFamily="18" charset="0"/>
                <a:cs typeface="Times New Roman" pitchFamily="18" charset="0"/>
              </a:rPr>
              <a:t>Welding is a process of joining similar metals by application of heat with or without application of pressure and addition of filler material.</a:t>
            </a:r>
          </a:p>
          <a:p>
            <a:pPr>
              <a:buNone/>
            </a:pPr>
            <a:endParaRPr lang="en-US" b="1" dirty="0" smtClean="0"/>
          </a:p>
          <a:p>
            <a:pPr>
              <a:buNone/>
            </a:pPr>
            <a:r>
              <a:rPr lang="en-US" b="1" dirty="0" err="1" smtClean="0"/>
              <a:t>Weldability</a:t>
            </a:r>
            <a:r>
              <a:rPr lang="en-US" b="1" dirty="0" smtClean="0"/>
              <a:t>:</a:t>
            </a:r>
            <a:endParaRPr lang="en-US" dirty="0" smtClean="0"/>
          </a:p>
          <a:p>
            <a:r>
              <a:rPr lang="en-US" dirty="0" smtClean="0">
                <a:latin typeface="Times New Roman" pitchFamily="18" charset="0"/>
                <a:cs typeface="Times New Roman" pitchFamily="18" charset="0"/>
              </a:rPr>
              <a:t>The term “</a:t>
            </a:r>
            <a:r>
              <a:rPr lang="en-US" dirty="0" err="1" smtClean="0">
                <a:latin typeface="Times New Roman" pitchFamily="18" charset="0"/>
                <a:cs typeface="Times New Roman" pitchFamily="18" charset="0"/>
              </a:rPr>
              <a:t>weldability</a:t>
            </a:r>
            <a:r>
              <a:rPr lang="en-US" dirty="0" smtClean="0">
                <a:latin typeface="Times New Roman" pitchFamily="18" charset="0"/>
                <a:cs typeface="Times New Roman" pitchFamily="18" charset="0"/>
              </a:rPr>
              <a:t>” has been defined as the capacity of being welded into inseparable joints having specified properties such as definite weld strength, proper structure etc.</a:t>
            </a:r>
          </a:p>
          <a:p>
            <a:endParaRPr lang="en-US" dirty="0"/>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Welding and Related Processes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b="1" dirty="0" smtClean="0"/>
              <a:t>TYPES OF WELDING:</a:t>
            </a:r>
            <a:endParaRPr lang="en-US" dirty="0" smtClean="0"/>
          </a:p>
          <a:p>
            <a:pPr>
              <a:buNone/>
            </a:pPr>
            <a:r>
              <a:rPr lang="en-US" dirty="0" smtClean="0"/>
              <a:t>Modern methods of welding may be classified under two broad heading:</a:t>
            </a:r>
          </a:p>
          <a:p>
            <a:r>
              <a:rPr lang="en-US" dirty="0" smtClean="0"/>
              <a:t> (1) plastic welding </a:t>
            </a:r>
          </a:p>
          <a:p>
            <a:r>
              <a:rPr lang="en-US" dirty="0" smtClean="0"/>
              <a:t> (2) fusion welding.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latin typeface="Times New Roman" pitchFamily="18" charset="0"/>
                <a:cs typeface="Times New Roman" pitchFamily="18" charset="0"/>
              </a:rPr>
              <a:t>	In the plastic welding or pressure welding, the pieces of metal to be joined are heated to a plastic state and then forced together by external pressure. This procedure is used in forge welding, resistance welding, “</a:t>
            </a:r>
            <a:r>
              <a:rPr lang="en-US" dirty="0" err="1" smtClean="0">
                <a:latin typeface="Times New Roman" pitchFamily="18" charset="0"/>
                <a:cs typeface="Times New Roman" pitchFamily="18" charset="0"/>
              </a:rPr>
              <a:t>thermit</a:t>
            </a:r>
            <a:r>
              <a:rPr lang="en-US" dirty="0" smtClean="0">
                <a:latin typeface="Times New Roman" pitchFamily="18" charset="0"/>
                <a:cs typeface="Times New Roman" pitchFamily="18" charset="0"/>
              </a:rPr>
              <a:t>” welding, and gas welding, in which pressure is required. </a:t>
            </a:r>
          </a:p>
        </p:txBody>
      </p:sp>
      <p:sp>
        <p:nvSpPr>
          <p:cNvPr id="3" name="Title 2"/>
          <p:cNvSpPr>
            <a:spLocks noGrp="1"/>
          </p:cNvSpPr>
          <p:nvPr>
            <p:ph type="title"/>
          </p:nvPr>
        </p:nvSpPr>
        <p:spPr/>
        <p:txBody>
          <a:bodyPr/>
          <a:lstStyle/>
          <a:p>
            <a:r>
              <a:rPr lang="en-US" dirty="0" smtClean="0"/>
              <a:t>PLASTIC WELDING</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latin typeface="Times New Roman" pitchFamily="18" charset="0"/>
                <a:cs typeface="Times New Roman" pitchFamily="18" charset="0"/>
              </a:rPr>
              <a:t>	In the fusion welding or non-pressure welding, the material at the joint is heated to a molten state and allowed to solidify. This includes gas welding, are welding, “</a:t>
            </a:r>
            <a:r>
              <a:rPr lang="en-US" dirty="0" err="1" smtClean="0">
                <a:latin typeface="Times New Roman" pitchFamily="18" charset="0"/>
                <a:cs typeface="Times New Roman" pitchFamily="18" charset="0"/>
              </a:rPr>
              <a:t>thermit</a:t>
            </a:r>
            <a:r>
              <a:rPr lang="en-US" dirty="0" smtClean="0">
                <a:latin typeface="Times New Roman" pitchFamily="18" charset="0"/>
                <a:cs typeface="Times New Roman" pitchFamily="18" charset="0"/>
              </a:rPr>
              <a:t> welding, etc.</a:t>
            </a:r>
          </a:p>
          <a:p>
            <a:r>
              <a:rPr lang="en-US" dirty="0" smtClean="0">
                <a:latin typeface="Times New Roman" pitchFamily="18" charset="0"/>
                <a:cs typeface="Times New Roman" pitchFamily="18" charset="0"/>
              </a:rPr>
              <a:t>In the weld metal, whether melted from the edges to be joined (</a:t>
            </a:r>
            <a:r>
              <a:rPr lang="en-US" dirty="0" err="1" smtClean="0">
                <a:latin typeface="Times New Roman" pitchFamily="18" charset="0"/>
                <a:cs typeface="Times New Roman" pitchFamily="18" charset="0"/>
              </a:rPr>
              <a:t>autogenous</a:t>
            </a:r>
            <a:r>
              <a:rPr lang="en-US" dirty="0" smtClean="0">
                <a:latin typeface="Times New Roman" pitchFamily="18" charset="0"/>
                <a:cs typeface="Times New Roman" pitchFamily="18" charset="0"/>
              </a:rPr>
              <a:t> welding), or supplied separately, solidifies from the liquid state and usually below the </a:t>
            </a:r>
            <a:r>
              <a:rPr lang="en-US" dirty="0" err="1" smtClean="0">
                <a:latin typeface="Times New Roman" pitchFamily="18" charset="0"/>
                <a:cs typeface="Times New Roman" pitchFamily="18" charset="0"/>
              </a:rPr>
              <a:t>recrystallization</a:t>
            </a:r>
            <a:r>
              <a:rPr lang="en-US" dirty="0" smtClean="0">
                <a:latin typeface="Times New Roman" pitchFamily="18" charset="0"/>
                <a:cs typeface="Times New Roman" pitchFamily="18" charset="0"/>
              </a:rPr>
              <a:t> temperature without any applied deformation. Fusion welds are, therefore, essentially castings. </a:t>
            </a: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t>FUSION WELDING</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Times New Roman" pitchFamily="18" charset="0"/>
                <a:cs typeface="Times New Roman" pitchFamily="18" charset="0"/>
              </a:rPr>
              <a:t>In pressure welding process, the metal in the joint is heated to the plastic condition, or above, and compressed while hot.    </a:t>
            </a:r>
          </a:p>
          <a:p>
            <a:endParaRPr lang="en-US" dirty="0"/>
          </a:p>
        </p:txBody>
      </p:sp>
      <p:sp>
        <p:nvSpPr>
          <p:cNvPr id="3" name="Title 2"/>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Pressure Welding:</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174</TotalTime>
  <Words>2884</Words>
  <Application>Microsoft Office PowerPoint</Application>
  <PresentationFormat>On-screen Show (4:3)</PresentationFormat>
  <Paragraphs>163</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Concourse</vt:lpstr>
      <vt:lpstr>WORKSHOP TECHNOLOGY</vt:lpstr>
      <vt:lpstr>SMITHING AND FORGING</vt:lpstr>
      <vt:lpstr>FORGING</vt:lpstr>
      <vt:lpstr>Slide 4</vt:lpstr>
      <vt:lpstr>Welding and Related Processes</vt:lpstr>
      <vt:lpstr>Slide 6</vt:lpstr>
      <vt:lpstr>PLASTIC WELDING</vt:lpstr>
      <vt:lpstr>FUSION WELDING</vt:lpstr>
      <vt:lpstr>Pressure Welding: </vt:lpstr>
      <vt:lpstr>GAS WELDING </vt:lpstr>
      <vt:lpstr>OXY-ACETYLENE WELDING </vt:lpstr>
      <vt:lpstr>SOLDERING </vt:lpstr>
      <vt:lpstr>Slide 13</vt:lpstr>
      <vt:lpstr>Slide 14</vt:lpstr>
      <vt:lpstr>BRAZING  </vt:lpstr>
      <vt:lpstr>Bench Work and Fitting. </vt:lpstr>
      <vt:lpstr>Slide 17</vt:lpstr>
      <vt:lpstr>Slide 18</vt:lpstr>
      <vt:lpstr>Slide 19</vt:lpstr>
      <vt:lpstr>Slide 20</vt:lpstr>
      <vt:lpstr>MEASUREMENT AND INSPECTION. </vt:lpstr>
      <vt:lpstr>LINE AND END STANDARDS</vt:lpstr>
      <vt:lpstr>Slide 23</vt:lpstr>
      <vt:lpstr>Slide 24</vt:lpstr>
      <vt:lpstr>Slide 25</vt:lpstr>
      <vt:lpstr>LIMIT AND FIT</vt:lpstr>
      <vt:lpstr>Slide 27</vt:lpstr>
      <vt:lpstr>Slide 28</vt:lpstr>
      <vt:lpstr>TYPES OF FIT</vt:lpstr>
      <vt:lpstr>WORKSHOP MACHINES</vt:lpstr>
      <vt:lpstr>Slide 31</vt:lpstr>
      <vt:lpstr>Slide 32</vt:lpstr>
      <vt:lpstr>Slide 33</vt:lpstr>
      <vt:lpstr>Slide 34</vt:lpstr>
      <vt:lpstr>  LATHE    OPERATIONS:</vt:lpstr>
      <vt:lpstr> DRILLING MACHINE</vt:lpstr>
      <vt:lpstr>  BORING MACHINE </vt:lpstr>
      <vt:lpstr>LAYOUT OF BORING MACHINE</vt:lpstr>
      <vt:lpstr>  SHAPER </vt:lpstr>
      <vt:lpstr>LAYOUT OF SHAPER</vt:lpstr>
      <vt:lpstr>THREADS</vt:lpstr>
      <vt:lpstr>Slide 42</vt:lpstr>
      <vt:lpstr>QUALITY CONTROLS </vt:lpstr>
      <vt:lpstr>INSPECTION AND QUALITY CONTROL </vt:lpstr>
      <vt:lpstr>Slide 45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Windows User</cp:lastModifiedBy>
  <cp:revision>12</cp:revision>
  <dcterms:created xsi:type="dcterms:W3CDTF">2020-08-27T10:38:53Z</dcterms:created>
  <dcterms:modified xsi:type="dcterms:W3CDTF">2020-09-08T06:36:58Z</dcterms:modified>
</cp:coreProperties>
</file>